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256" r:id="rId2"/>
    <p:sldId id="258" r:id="rId3"/>
    <p:sldId id="280" r:id="rId4"/>
    <p:sldId id="281" r:id="rId5"/>
    <p:sldId id="265" r:id="rId6"/>
    <p:sldId id="301" r:id="rId7"/>
    <p:sldId id="305" r:id="rId8"/>
    <p:sldId id="304" r:id="rId9"/>
    <p:sldId id="299" r:id="rId10"/>
    <p:sldId id="300" r:id="rId11"/>
    <p:sldId id="306" r:id="rId12"/>
    <p:sldId id="307" r:id="rId13"/>
    <p:sldId id="308" r:id="rId14"/>
    <p:sldId id="303" r:id="rId1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66"/>
    <a:srgbClr val="F8F8F8"/>
    <a:srgbClr val="000000"/>
    <a:srgbClr val="FFFFFF"/>
    <a:srgbClr val="FF33CC"/>
    <a:srgbClr val="CC3300"/>
    <a:srgbClr val="FF3300"/>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24" autoAdjust="0"/>
  </p:normalViewPr>
  <p:slideViewPr>
    <p:cSldViewPr snapToGrid="0" snapToObjects="1">
      <p:cViewPr>
        <p:scale>
          <a:sx n="60" d="100"/>
          <a:sy n="60" d="100"/>
        </p:scale>
        <p:origin x="-158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821A1-6EF6-4ACE-9298-22D6310D9B0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217A5D-5F81-44FC-B7B2-737557E0DF30}">
      <dgm:prSet/>
      <dgm:spPr>
        <a:solidFill>
          <a:srgbClr val="00B050"/>
        </a:solidFill>
      </dgm:spPr>
      <dgm:t>
        <a:bodyPr/>
        <a:lstStyle/>
        <a:p>
          <a:pPr rtl="0"/>
          <a:r>
            <a:rPr lang="en-US" b="1" dirty="0" smtClean="0">
              <a:solidFill>
                <a:schemeClr val="bg1"/>
              </a:solidFill>
            </a:rPr>
            <a:t>Advantages:</a:t>
          </a:r>
          <a:endParaRPr lang="en-US" b="1" dirty="0">
            <a:solidFill>
              <a:schemeClr val="bg1"/>
            </a:solidFill>
          </a:endParaRPr>
        </a:p>
      </dgm:t>
    </dgm:pt>
    <dgm:pt modelId="{C5802183-C62A-4533-B471-4AE817EBAB2E}" type="parTrans" cxnId="{DBB50D4E-8FD4-47B8-8772-C2745131A7F6}">
      <dgm:prSet/>
      <dgm:spPr/>
      <dgm:t>
        <a:bodyPr/>
        <a:lstStyle/>
        <a:p>
          <a:endParaRPr lang="en-US"/>
        </a:p>
      </dgm:t>
    </dgm:pt>
    <dgm:pt modelId="{DBD13DD9-7529-47D9-ADC1-94C3319DB986}" type="sibTrans" cxnId="{DBB50D4E-8FD4-47B8-8772-C2745131A7F6}">
      <dgm:prSet/>
      <dgm:spPr/>
      <dgm:t>
        <a:bodyPr/>
        <a:lstStyle/>
        <a:p>
          <a:endParaRPr lang="en-US"/>
        </a:p>
      </dgm:t>
    </dgm:pt>
    <dgm:pt modelId="{E1877122-4466-4CF0-96A0-7335EA48C9E0}">
      <dgm:prSet custT="1"/>
      <dgm:spPr>
        <a:noFill/>
      </dgm:spPr>
      <dgm:t>
        <a:bodyPr/>
        <a:lstStyle/>
        <a:p>
          <a:pPr rtl="0"/>
          <a:r>
            <a:rPr lang="en-US" sz="1800" dirty="0" smtClean="0"/>
            <a:t>Well developed science and tools with a 40 year history of successes</a:t>
          </a:r>
          <a:endParaRPr lang="en-US" sz="1800" dirty="0"/>
        </a:p>
      </dgm:t>
    </dgm:pt>
    <dgm:pt modelId="{0689CC68-6792-4E68-B7AB-CFC4B16A8D40}" type="parTrans" cxnId="{D913B82C-0532-4F25-8F16-DA92AD95A487}">
      <dgm:prSet/>
      <dgm:spPr/>
      <dgm:t>
        <a:bodyPr/>
        <a:lstStyle/>
        <a:p>
          <a:endParaRPr lang="en-US"/>
        </a:p>
      </dgm:t>
    </dgm:pt>
    <dgm:pt modelId="{DF335D58-712B-45E9-8A09-00E2D11B6C68}" type="sibTrans" cxnId="{D913B82C-0532-4F25-8F16-DA92AD95A487}">
      <dgm:prSet/>
      <dgm:spPr/>
      <dgm:t>
        <a:bodyPr/>
        <a:lstStyle/>
        <a:p>
          <a:endParaRPr lang="en-US"/>
        </a:p>
      </dgm:t>
    </dgm:pt>
    <dgm:pt modelId="{5EC5DD7C-3607-43C3-9D2B-D36DDC1882E4}">
      <dgm:prSet custT="1"/>
      <dgm:spPr>
        <a:noFill/>
      </dgm:spPr>
      <dgm:t>
        <a:bodyPr/>
        <a:lstStyle/>
        <a:p>
          <a:pPr rtl="0"/>
          <a:r>
            <a:rPr lang="en-US" sz="1800" dirty="0" smtClean="0"/>
            <a:t>Inexpensive</a:t>
          </a:r>
          <a:endParaRPr lang="en-US" sz="1800" dirty="0"/>
        </a:p>
      </dgm:t>
    </dgm:pt>
    <dgm:pt modelId="{3594B6E8-8D88-4299-9FA7-6D0977D3BD4D}" type="parTrans" cxnId="{C5DB7167-60C8-493D-B7AE-31A3D7B3BC5C}">
      <dgm:prSet/>
      <dgm:spPr/>
      <dgm:t>
        <a:bodyPr/>
        <a:lstStyle/>
        <a:p>
          <a:endParaRPr lang="en-US"/>
        </a:p>
      </dgm:t>
    </dgm:pt>
    <dgm:pt modelId="{929FB33E-FD35-4F88-8425-5D131E256E6E}" type="sibTrans" cxnId="{C5DB7167-60C8-493D-B7AE-31A3D7B3BC5C}">
      <dgm:prSet/>
      <dgm:spPr/>
      <dgm:t>
        <a:bodyPr/>
        <a:lstStyle/>
        <a:p>
          <a:endParaRPr lang="en-US"/>
        </a:p>
      </dgm:t>
    </dgm:pt>
    <dgm:pt modelId="{875F84DB-08C6-4C3C-869F-9ECAAD1D076E}">
      <dgm:prSet custT="1"/>
      <dgm:spPr>
        <a:noFill/>
      </dgm:spPr>
      <dgm:t>
        <a:bodyPr/>
        <a:lstStyle/>
        <a:p>
          <a:pPr rtl="0"/>
          <a:r>
            <a:rPr lang="en-US" sz="1600" dirty="0" smtClean="0"/>
            <a:t>Short development timelines</a:t>
          </a:r>
          <a:endParaRPr lang="en-US" sz="1600" dirty="0"/>
        </a:p>
      </dgm:t>
    </dgm:pt>
    <dgm:pt modelId="{329F4122-1917-4659-A31D-27D7E6A10A13}" type="parTrans" cxnId="{3BEE917D-26B2-4AFA-BCC1-FB011C875175}">
      <dgm:prSet/>
      <dgm:spPr/>
      <dgm:t>
        <a:bodyPr/>
        <a:lstStyle/>
        <a:p>
          <a:endParaRPr lang="en-US"/>
        </a:p>
      </dgm:t>
    </dgm:pt>
    <dgm:pt modelId="{20E6C2FE-FB93-4D0B-8803-C5411B2D5385}" type="sibTrans" cxnId="{3BEE917D-26B2-4AFA-BCC1-FB011C875175}">
      <dgm:prSet/>
      <dgm:spPr/>
      <dgm:t>
        <a:bodyPr/>
        <a:lstStyle/>
        <a:p>
          <a:endParaRPr lang="en-US"/>
        </a:p>
      </dgm:t>
    </dgm:pt>
    <dgm:pt modelId="{B14E05A5-492F-4D71-BC0B-5C5F0B3E7FC6}">
      <dgm:prSet custT="1"/>
      <dgm:spPr>
        <a:noFill/>
      </dgm:spPr>
      <dgm:t>
        <a:bodyPr/>
        <a:lstStyle/>
        <a:p>
          <a:pPr rtl="0"/>
          <a:r>
            <a:rPr lang="en-US" sz="1600" dirty="0" smtClean="0"/>
            <a:t>Low cost production systems</a:t>
          </a:r>
          <a:endParaRPr lang="en-US" sz="1600" dirty="0"/>
        </a:p>
      </dgm:t>
    </dgm:pt>
    <dgm:pt modelId="{D742082C-0B17-49D8-AB19-48F3508A81A1}" type="parTrans" cxnId="{E73D87E7-BB09-4740-B29C-EB0B7B2F77BC}">
      <dgm:prSet/>
      <dgm:spPr/>
      <dgm:t>
        <a:bodyPr/>
        <a:lstStyle/>
        <a:p>
          <a:endParaRPr lang="en-US"/>
        </a:p>
      </dgm:t>
    </dgm:pt>
    <dgm:pt modelId="{FC6C5673-671C-46D4-B159-93569B4BD63E}" type="sibTrans" cxnId="{E73D87E7-BB09-4740-B29C-EB0B7B2F77BC}">
      <dgm:prSet/>
      <dgm:spPr/>
      <dgm:t>
        <a:bodyPr/>
        <a:lstStyle/>
        <a:p>
          <a:endParaRPr lang="en-US"/>
        </a:p>
      </dgm:t>
    </dgm:pt>
    <dgm:pt modelId="{7E817264-0EC6-476C-BAB3-A9478FE3B3D8}">
      <dgm:prSet/>
      <dgm:spPr>
        <a:solidFill>
          <a:srgbClr val="C00000"/>
        </a:solidFill>
      </dgm:spPr>
      <dgm:t>
        <a:bodyPr/>
        <a:lstStyle/>
        <a:p>
          <a:pPr rtl="0"/>
          <a:r>
            <a:rPr lang="en-US" b="1" dirty="0" smtClean="0">
              <a:solidFill>
                <a:schemeClr val="bg1"/>
              </a:solidFill>
            </a:rPr>
            <a:t>Disadvantages:</a:t>
          </a:r>
          <a:endParaRPr lang="en-US" b="1" dirty="0">
            <a:solidFill>
              <a:schemeClr val="bg1"/>
            </a:solidFill>
          </a:endParaRPr>
        </a:p>
      </dgm:t>
    </dgm:pt>
    <dgm:pt modelId="{1B283B38-7A7D-4982-B430-908E9B2C0957}" type="parTrans" cxnId="{742993A8-BBE0-42D4-B208-F2D56EA3EEF7}">
      <dgm:prSet/>
      <dgm:spPr/>
      <dgm:t>
        <a:bodyPr/>
        <a:lstStyle/>
        <a:p>
          <a:endParaRPr lang="en-US"/>
        </a:p>
      </dgm:t>
    </dgm:pt>
    <dgm:pt modelId="{C38A22C7-428D-4617-BFF6-62C27B1C11A3}" type="sibTrans" cxnId="{742993A8-BBE0-42D4-B208-F2D56EA3EEF7}">
      <dgm:prSet/>
      <dgm:spPr/>
      <dgm:t>
        <a:bodyPr/>
        <a:lstStyle/>
        <a:p>
          <a:endParaRPr lang="en-US"/>
        </a:p>
      </dgm:t>
    </dgm:pt>
    <dgm:pt modelId="{3B036398-DFC9-4F5C-89CE-98DF5FCCB23D}">
      <dgm:prSet custT="1"/>
      <dgm:spPr>
        <a:noFill/>
      </dgm:spPr>
      <dgm:t>
        <a:bodyPr/>
        <a:lstStyle/>
        <a:p>
          <a:pPr rtl="0"/>
          <a:r>
            <a:rPr lang="en-US" sz="1800" dirty="0" err="1" smtClean="0"/>
            <a:t>Endotoxin</a:t>
          </a:r>
          <a:r>
            <a:rPr lang="en-US" sz="1800" dirty="0" smtClean="0"/>
            <a:t> contamination</a:t>
          </a:r>
          <a:endParaRPr lang="en-US" sz="1800" dirty="0"/>
        </a:p>
      </dgm:t>
    </dgm:pt>
    <dgm:pt modelId="{8231168F-E7A6-4BD4-A664-B269C764B9A1}" type="parTrans" cxnId="{4F0751A6-842B-4CE4-8F78-8F8B6D928090}">
      <dgm:prSet/>
      <dgm:spPr/>
      <dgm:t>
        <a:bodyPr/>
        <a:lstStyle/>
        <a:p>
          <a:endParaRPr lang="en-US"/>
        </a:p>
      </dgm:t>
    </dgm:pt>
    <dgm:pt modelId="{22F85088-AC03-4DD7-B499-A93D5E54C3F4}" type="sibTrans" cxnId="{4F0751A6-842B-4CE4-8F78-8F8B6D928090}">
      <dgm:prSet/>
      <dgm:spPr/>
      <dgm:t>
        <a:bodyPr/>
        <a:lstStyle/>
        <a:p>
          <a:endParaRPr lang="en-US"/>
        </a:p>
      </dgm:t>
    </dgm:pt>
    <dgm:pt modelId="{F72A0B18-6262-42D1-B98F-5F8F645DADB5}">
      <dgm:prSet custT="1"/>
      <dgm:spPr>
        <a:noFill/>
      </dgm:spPr>
      <dgm:t>
        <a:bodyPr/>
        <a:lstStyle/>
        <a:p>
          <a:pPr rtl="0"/>
          <a:r>
            <a:rPr lang="en-US" sz="1800" dirty="0" err="1" smtClean="0"/>
            <a:t>Heterologous</a:t>
          </a:r>
          <a:r>
            <a:rPr lang="en-US" sz="1800" dirty="0" smtClean="0"/>
            <a:t> proteins often accumulate as insoluble products in cytoplasm – “Inclusion bodies”</a:t>
          </a:r>
          <a:endParaRPr lang="en-US" sz="1800" dirty="0"/>
        </a:p>
      </dgm:t>
    </dgm:pt>
    <dgm:pt modelId="{368D876C-F5E5-4FD4-95B0-925AC0845288}" type="parTrans" cxnId="{8C04D1BD-68A6-423B-B674-FB14839BA9E0}">
      <dgm:prSet/>
      <dgm:spPr/>
      <dgm:t>
        <a:bodyPr/>
        <a:lstStyle/>
        <a:p>
          <a:endParaRPr lang="en-US"/>
        </a:p>
      </dgm:t>
    </dgm:pt>
    <dgm:pt modelId="{1BB47C81-FE03-42A1-9523-ADBB998582C2}" type="sibTrans" cxnId="{8C04D1BD-68A6-423B-B674-FB14839BA9E0}">
      <dgm:prSet/>
      <dgm:spPr/>
      <dgm:t>
        <a:bodyPr/>
        <a:lstStyle/>
        <a:p>
          <a:endParaRPr lang="en-US"/>
        </a:p>
      </dgm:t>
    </dgm:pt>
    <dgm:pt modelId="{B8C7E991-8862-4E84-B3CB-4EA49C2CF035}">
      <dgm:prSet custT="1"/>
      <dgm:spPr>
        <a:noFill/>
      </dgm:spPr>
      <dgm:t>
        <a:bodyPr/>
        <a:lstStyle/>
        <a:p>
          <a:pPr rtl="0"/>
          <a:r>
            <a:rPr lang="en-US" sz="1800" dirty="0" smtClean="0"/>
            <a:t>Export to </a:t>
          </a:r>
          <a:r>
            <a:rPr lang="en-US" sz="1800" dirty="0" err="1" smtClean="0"/>
            <a:t>periplasm</a:t>
          </a:r>
          <a:r>
            <a:rPr lang="en-US" sz="1800" dirty="0" smtClean="0"/>
            <a:t> is possible but rare for secretion to the medium</a:t>
          </a:r>
          <a:endParaRPr lang="en-US" sz="1800" dirty="0"/>
        </a:p>
      </dgm:t>
    </dgm:pt>
    <dgm:pt modelId="{B408C0D4-7655-456B-979A-F04BCA0986F0}" type="parTrans" cxnId="{DF6936DF-51F5-42E6-ABFC-1B982BCC5281}">
      <dgm:prSet/>
      <dgm:spPr/>
      <dgm:t>
        <a:bodyPr/>
        <a:lstStyle/>
        <a:p>
          <a:endParaRPr lang="en-US"/>
        </a:p>
      </dgm:t>
    </dgm:pt>
    <dgm:pt modelId="{3684D950-B3AF-4A28-BD1F-BDAC8244CDD3}" type="sibTrans" cxnId="{DF6936DF-51F5-42E6-ABFC-1B982BCC5281}">
      <dgm:prSet/>
      <dgm:spPr/>
      <dgm:t>
        <a:bodyPr/>
        <a:lstStyle/>
        <a:p>
          <a:endParaRPr lang="en-US"/>
        </a:p>
      </dgm:t>
    </dgm:pt>
    <dgm:pt modelId="{8ED415D2-3424-4CDA-BD75-B299B3F1228B}">
      <dgm:prSet custT="1"/>
      <dgm:spPr>
        <a:noFill/>
      </dgm:spPr>
      <dgm:t>
        <a:bodyPr/>
        <a:lstStyle/>
        <a:p>
          <a:pPr rtl="0"/>
          <a:r>
            <a:rPr lang="en-US" sz="1800" dirty="0" smtClean="0"/>
            <a:t>No post-translational			</a:t>
          </a:r>
          <a:r>
            <a:rPr lang="en-US" sz="1800" dirty="0" err="1" smtClean="0"/>
            <a:t>glycosylation</a:t>
          </a:r>
          <a:endParaRPr lang="en-US" sz="1800" dirty="0"/>
        </a:p>
      </dgm:t>
    </dgm:pt>
    <dgm:pt modelId="{9AFC5CB3-34B4-4D5A-BE39-5E8ED6B84264}" type="parTrans" cxnId="{A1F1A488-56D2-49FA-9AD1-A4F08E98C979}">
      <dgm:prSet/>
      <dgm:spPr/>
      <dgm:t>
        <a:bodyPr/>
        <a:lstStyle/>
        <a:p>
          <a:endParaRPr lang="en-US"/>
        </a:p>
      </dgm:t>
    </dgm:pt>
    <dgm:pt modelId="{B3035005-0DF4-437A-9875-CF15811F0FCA}" type="sibTrans" cxnId="{A1F1A488-56D2-49FA-9AD1-A4F08E98C979}">
      <dgm:prSet/>
      <dgm:spPr/>
      <dgm:t>
        <a:bodyPr/>
        <a:lstStyle/>
        <a:p>
          <a:endParaRPr lang="en-US"/>
        </a:p>
      </dgm:t>
    </dgm:pt>
    <dgm:pt modelId="{B5B22D4E-F5DE-4C3A-8E94-C2C754117AE9}">
      <dgm:prSet custT="1"/>
      <dgm:spPr>
        <a:noFill/>
      </dgm:spPr>
      <dgm:t>
        <a:bodyPr/>
        <a:lstStyle/>
        <a:p>
          <a:pPr rtl="0"/>
          <a:r>
            <a:rPr lang="en-US" sz="1600" dirty="0" smtClean="0"/>
            <a:t>Inexpensive tools</a:t>
          </a:r>
          <a:endParaRPr lang="en-US" sz="1600" dirty="0"/>
        </a:p>
      </dgm:t>
    </dgm:pt>
    <dgm:pt modelId="{2065EB77-AA01-4290-B5D5-692B837351D9}" type="parTrans" cxnId="{AEA1C6A7-F6E1-4E0B-AE53-C6F52B4BECE5}">
      <dgm:prSet/>
      <dgm:spPr/>
      <dgm:t>
        <a:bodyPr/>
        <a:lstStyle/>
        <a:p>
          <a:endParaRPr lang="en-US"/>
        </a:p>
      </dgm:t>
    </dgm:pt>
    <dgm:pt modelId="{7EB213A4-DDBC-4E96-9238-28CB360C8B62}" type="sibTrans" cxnId="{AEA1C6A7-F6E1-4E0B-AE53-C6F52B4BECE5}">
      <dgm:prSet/>
      <dgm:spPr/>
      <dgm:t>
        <a:bodyPr/>
        <a:lstStyle/>
        <a:p>
          <a:endParaRPr lang="en-US"/>
        </a:p>
      </dgm:t>
    </dgm:pt>
    <dgm:pt modelId="{21F838E5-87B4-4098-A08F-99E600E0EEFF}" type="pres">
      <dgm:prSet presAssocID="{DF0821A1-6EF6-4ACE-9298-22D6310D9B0D}" presName="Name0" presStyleCnt="0">
        <dgm:presLayoutVars>
          <dgm:dir/>
          <dgm:animLvl val="lvl"/>
          <dgm:resizeHandles val="exact"/>
        </dgm:presLayoutVars>
      </dgm:prSet>
      <dgm:spPr/>
      <dgm:t>
        <a:bodyPr/>
        <a:lstStyle/>
        <a:p>
          <a:endParaRPr lang="en-US"/>
        </a:p>
      </dgm:t>
    </dgm:pt>
    <dgm:pt modelId="{3B2A2441-48DE-4A44-B47D-9CF02E6C8D98}" type="pres">
      <dgm:prSet presAssocID="{33217A5D-5F81-44FC-B7B2-737557E0DF30}" presName="linNode" presStyleCnt="0"/>
      <dgm:spPr/>
    </dgm:pt>
    <dgm:pt modelId="{28DE87A0-33E3-491D-A709-3C6358E1FFD5}" type="pres">
      <dgm:prSet presAssocID="{33217A5D-5F81-44FC-B7B2-737557E0DF30}" presName="parentText" presStyleLbl="node1" presStyleIdx="0" presStyleCnt="2" custScaleX="79649" custScaleY="28990" custLinFactNeighborX="-6023">
        <dgm:presLayoutVars>
          <dgm:chMax val="1"/>
          <dgm:bulletEnabled val="1"/>
        </dgm:presLayoutVars>
      </dgm:prSet>
      <dgm:spPr/>
      <dgm:t>
        <a:bodyPr/>
        <a:lstStyle/>
        <a:p>
          <a:endParaRPr lang="en-US"/>
        </a:p>
      </dgm:t>
    </dgm:pt>
    <dgm:pt modelId="{2204126D-4DB5-43AA-980D-8B53A16CA954}" type="pres">
      <dgm:prSet presAssocID="{33217A5D-5F81-44FC-B7B2-737557E0DF30}" presName="descendantText" presStyleLbl="alignAccFollowNode1" presStyleIdx="0" presStyleCnt="2" custScaleX="109578">
        <dgm:presLayoutVars>
          <dgm:bulletEnabled val="1"/>
        </dgm:presLayoutVars>
      </dgm:prSet>
      <dgm:spPr/>
      <dgm:t>
        <a:bodyPr/>
        <a:lstStyle/>
        <a:p>
          <a:endParaRPr lang="en-US"/>
        </a:p>
      </dgm:t>
    </dgm:pt>
    <dgm:pt modelId="{FDAD734A-351E-47A4-93C3-5130598206BB}" type="pres">
      <dgm:prSet presAssocID="{DBD13DD9-7529-47D9-ADC1-94C3319DB986}" presName="sp" presStyleCnt="0"/>
      <dgm:spPr/>
    </dgm:pt>
    <dgm:pt modelId="{ABD892EB-11AD-43D9-8D29-C59AB920411F}" type="pres">
      <dgm:prSet presAssocID="{7E817264-0EC6-476C-BAB3-A9478FE3B3D8}" presName="linNode" presStyleCnt="0"/>
      <dgm:spPr/>
    </dgm:pt>
    <dgm:pt modelId="{8B5B6C58-67C3-4D5C-A526-A13CD52EB3A5}" type="pres">
      <dgm:prSet presAssocID="{7E817264-0EC6-476C-BAB3-A9478FE3B3D8}" presName="parentText" presStyleLbl="node1" presStyleIdx="1" presStyleCnt="2" custScaleX="79649" custScaleY="30059" custLinFactNeighborX="-6023">
        <dgm:presLayoutVars>
          <dgm:chMax val="1"/>
          <dgm:bulletEnabled val="1"/>
        </dgm:presLayoutVars>
      </dgm:prSet>
      <dgm:spPr/>
      <dgm:t>
        <a:bodyPr/>
        <a:lstStyle/>
        <a:p>
          <a:endParaRPr lang="en-US"/>
        </a:p>
      </dgm:t>
    </dgm:pt>
    <dgm:pt modelId="{91BCCD8C-AB8B-44C2-8173-27635B99915C}" type="pres">
      <dgm:prSet presAssocID="{7E817264-0EC6-476C-BAB3-A9478FE3B3D8}" presName="descendantText" presStyleLbl="alignAccFollowNode1" presStyleIdx="1" presStyleCnt="2" custScaleX="109578" custScaleY="133741">
        <dgm:presLayoutVars>
          <dgm:bulletEnabled val="1"/>
        </dgm:presLayoutVars>
      </dgm:prSet>
      <dgm:spPr/>
      <dgm:t>
        <a:bodyPr/>
        <a:lstStyle/>
        <a:p>
          <a:endParaRPr lang="en-US"/>
        </a:p>
      </dgm:t>
    </dgm:pt>
  </dgm:ptLst>
  <dgm:cxnLst>
    <dgm:cxn modelId="{DBB50D4E-8FD4-47B8-8772-C2745131A7F6}" srcId="{DF0821A1-6EF6-4ACE-9298-22D6310D9B0D}" destId="{33217A5D-5F81-44FC-B7B2-737557E0DF30}" srcOrd="0" destOrd="0" parTransId="{C5802183-C62A-4533-B471-4AE817EBAB2E}" sibTransId="{DBD13DD9-7529-47D9-ADC1-94C3319DB986}"/>
    <dgm:cxn modelId="{CA1E543E-4F1A-48C4-A17F-2714629AC18F}" type="presOf" srcId="{33217A5D-5F81-44FC-B7B2-737557E0DF30}" destId="{28DE87A0-33E3-491D-A709-3C6358E1FFD5}" srcOrd="0" destOrd="0" presId="urn:microsoft.com/office/officeart/2005/8/layout/vList5"/>
    <dgm:cxn modelId="{C5DB7167-60C8-493D-B7AE-31A3D7B3BC5C}" srcId="{33217A5D-5F81-44FC-B7B2-737557E0DF30}" destId="{5EC5DD7C-3607-43C3-9D2B-D36DDC1882E4}" srcOrd="1" destOrd="0" parTransId="{3594B6E8-8D88-4299-9FA7-6D0977D3BD4D}" sibTransId="{929FB33E-FD35-4F88-8425-5D131E256E6E}"/>
    <dgm:cxn modelId="{6B6013BB-4890-4CAE-9C8B-3F76908DB149}" type="presOf" srcId="{3B036398-DFC9-4F5C-89CE-98DF5FCCB23D}" destId="{91BCCD8C-AB8B-44C2-8173-27635B99915C}" srcOrd="0" destOrd="0" presId="urn:microsoft.com/office/officeart/2005/8/layout/vList5"/>
    <dgm:cxn modelId="{ED7FE792-84F5-4B2D-B2FE-553595EC911A}" type="presOf" srcId="{B5B22D4E-F5DE-4C3A-8E94-C2C754117AE9}" destId="{2204126D-4DB5-43AA-980D-8B53A16CA954}" srcOrd="0" destOrd="3" presId="urn:microsoft.com/office/officeart/2005/8/layout/vList5"/>
    <dgm:cxn modelId="{742993A8-BBE0-42D4-B208-F2D56EA3EEF7}" srcId="{DF0821A1-6EF6-4ACE-9298-22D6310D9B0D}" destId="{7E817264-0EC6-476C-BAB3-A9478FE3B3D8}" srcOrd="1" destOrd="0" parTransId="{1B283B38-7A7D-4982-B430-908E9B2C0957}" sibTransId="{C38A22C7-428D-4617-BFF6-62C27B1C11A3}"/>
    <dgm:cxn modelId="{5BF313DF-299E-46C1-8A78-4B9000DA38C9}" type="presOf" srcId="{B8C7E991-8862-4E84-B3CB-4EA49C2CF035}" destId="{91BCCD8C-AB8B-44C2-8173-27635B99915C}" srcOrd="0" destOrd="2" presId="urn:microsoft.com/office/officeart/2005/8/layout/vList5"/>
    <dgm:cxn modelId="{79D9AB09-BCB3-4702-88C8-3E205F4E8020}" type="presOf" srcId="{5EC5DD7C-3607-43C3-9D2B-D36DDC1882E4}" destId="{2204126D-4DB5-43AA-980D-8B53A16CA954}" srcOrd="0" destOrd="1" presId="urn:microsoft.com/office/officeart/2005/8/layout/vList5"/>
    <dgm:cxn modelId="{E73D87E7-BB09-4740-B29C-EB0B7B2F77BC}" srcId="{5EC5DD7C-3607-43C3-9D2B-D36DDC1882E4}" destId="{B14E05A5-492F-4D71-BC0B-5C5F0B3E7FC6}" srcOrd="2" destOrd="0" parTransId="{D742082C-0B17-49D8-AB19-48F3508A81A1}" sibTransId="{FC6C5673-671C-46D4-B159-93569B4BD63E}"/>
    <dgm:cxn modelId="{CE1320A4-7F59-4732-A539-49EF467DE9D1}" type="presOf" srcId="{875F84DB-08C6-4C3C-869F-9ECAAD1D076E}" destId="{2204126D-4DB5-43AA-980D-8B53A16CA954}" srcOrd="0" destOrd="2" presId="urn:microsoft.com/office/officeart/2005/8/layout/vList5"/>
    <dgm:cxn modelId="{EDC61768-BF73-4C6E-A834-A453B4C2B201}" type="presOf" srcId="{B14E05A5-492F-4D71-BC0B-5C5F0B3E7FC6}" destId="{2204126D-4DB5-43AA-980D-8B53A16CA954}" srcOrd="0" destOrd="4" presId="urn:microsoft.com/office/officeart/2005/8/layout/vList5"/>
    <dgm:cxn modelId="{860B8315-905D-4A2F-9605-3AEE579C011C}" type="presOf" srcId="{8ED415D2-3424-4CDA-BD75-B299B3F1228B}" destId="{91BCCD8C-AB8B-44C2-8173-27635B99915C}" srcOrd="0" destOrd="3" presId="urn:microsoft.com/office/officeart/2005/8/layout/vList5"/>
    <dgm:cxn modelId="{2A988D82-DA16-4E6E-BE6C-EF938D726313}" type="presOf" srcId="{F72A0B18-6262-42D1-B98F-5F8F645DADB5}" destId="{91BCCD8C-AB8B-44C2-8173-27635B99915C}" srcOrd="0" destOrd="1" presId="urn:microsoft.com/office/officeart/2005/8/layout/vList5"/>
    <dgm:cxn modelId="{4F0751A6-842B-4CE4-8F78-8F8B6D928090}" srcId="{7E817264-0EC6-476C-BAB3-A9478FE3B3D8}" destId="{3B036398-DFC9-4F5C-89CE-98DF5FCCB23D}" srcOrd="0" destOrd="0" parTransId="{8231168F-E7A6-4BD4-A664-B269C764B9A1}" sibTransId="{22F85088-AC03-4DD7-B499-A93D5E54C3F4}"/>
    <dgm:cxn modelId="{DF6936DF-51F5-42E6-ABFC-1B982BCC5281}" srcId="{7E817264-0EC6-476C-BAB3-A9478FE3B3D8}" destId="{B8C7E991-8862-4E84-B3CB-4EA49C2CF035}" srcOrd="2" destOrd="0" parTransId="{B408C0D4-7655-456B-979A-F04BCA0986F0}" sibTransId="{3684D950-B3AF-4A28-BD1F-BDAC8244CDD3}"/>
    <dgm:cxn modelId="{AEEB4804-8955-401B-9DA6-B3D8C041F01B}" type="presOf" srcId="{DF0821A1-6EF6-4ACE-9298-22D6310D9B0D}" destId="{21F838E5-87B4-4098-A08F-99E600E0EEFF}" srcOrd="0" destOrd="0" presId="urn:microsoft.com/office/officeart/2005/8/layout/vList5"/>
    <dgm:cxn modelId="{A64CB421-4D64-4ABF-B451-398C6C0AD395}" type="presOf" srcId="{E1877122-4466-4CF0-96A0-7335EA48C9E0}" destId="{2204126D-4DB5-43AA-980D-8B53A16CA954}" srcOrd="0" destOrd="0" presId="urn:microsoft.com/office/officeart/2005/8/layout/vList5"/>
    <dgm:cxn modelId="{3BEE917D-26B2-4AFA-BCC1-FB011C875175}" srcId="{5EC5DD7C-3607-43C3-9D2B-D36DDC1882E4}" destId="{875F84DB-08C6-4C3C-869F-9ECAAD1D076E}" srcOrd="0" destOrd="0" parTransId="{329F4122-1917-4659-A31D-27D7E6A10A13}" sibTransId="{20E6C2FE-FB93-4D0B-8803-C5411B2D5385}"/>
    <dgm:cxn modelId="{AEA1C6A7-F6E1-4E0B-AE53-C6F52B4BECE5}" srcId="{5EC5DD7C-3607-43C3-9D2B-D36DDC1882E4}" destId="{B5B22D4E-F5DE-4C3A-8E94-C2C754117AE9}" srcOrd="1" destOrd="0" parTransId="{2065EB77-AA01-4290-B5D5-692B837351D9}" sibTransId="{7EB213A4-DDBC-4E96-9238-28CB360C8B62}"/>
    <dgm:cxn modelId="{58067163-16FF-4E90-8009-3EFCA8211CB1}" type="presOf" srcId="{7E817264-0EC6-476C-BAB3-A9478FE3B3D8}" destId="{8B5B6C58-67C3-4D5C-A526-A13CD52EB3A5}" srcOrd="0" destOrd="0" presId="urn:microsoft.com/office/officeart/2005/8/layout/vList5"/>
    <dgm:cxn modelId="{A1F1A488-56D2-49FA-9AD1-A4F08E98C979}" srcId="{7E817264-0EC6-476C-BAB3-A9478FE3B3D8}" destId="{8ED415D2-3424-4CDA-BD75-B299B3F1228B}" srcOrd="3" destOrd="0" parTransId="{9AFC5CB3-34B4-4D5A-BE39-5E8ED6B84264}" sibTransId="{B3035005-0DF4-437A-9875-CF15811F0FCA}"/>
    <dgm:cxn modelId="{D913B82C-0532-4F25-8F16-DA92AD95A487}" srcId="{33217A5D-5F81-44FC-B7B2-737557E0DF30}" destId="{E1877122-4466-4CF0-96A0-7335EA48C9E0}" srcOrd="0" destOrd="0" parTransId="{0689CC68-6792-4E68-B7AB-CFC4B16A8D40}" sibTransId="{DF335D58-712B-45E9-8A09-00E2D11B6C68}"/>
    <dgm:cxn modelId="{8C04D1BD-68A6-423B-B674-FB14839BA9E0}" srcId="{7E817264-0EC6-476C-BAB3-A9478FE3B3D8}" destId="{F72A0B18-6262-42D1-B98F-5F8F645DADB5}" srcOrd="1" destOrd="0" parTransId="{368D876C-F5E5-4FD4-95B0-925AC0845288}" sibTransId="{1BB47C81-FE03-42A1-9523-ADBB998582C2}"/>
    <dgm:cxn modelId="{4D325091-6F84-48A7-A13D-00F87FEEB7D2}" type="presParOf" srcId="{21F838E5-87B4-4098-A08F-99E600E0EEFF}" destId="{3B2A2441-48DE-4A44-B47D-9CF02E6C8D98}" srcOrd="0" destOrd="0" presId="urn:microsoft.com/office/officeart/2005/8/layout/vList5"/>
    <dgm:cxn modelId="{5C0A41A9-FDFD-4C20-B27D-6BA013A32899}" type="presParOf" srcId="{3B2A2441-48DE-4A44-B47D-9CF02E6C8D98}" destId="{28DE87A0-33E3-491D-A709-3C6358E1FFD5}" srcOrd="0" destOrd="0" presId="urn:microsoft.com/office/officeart/2005/8/layout/vList5"/>
    <dgm:cxn modelId="{2DAE4E34-497D-4CAD-9EC5-40558D211D95}" type="presParOf" srcId="{3B2A2441-48DE-4A44-B47D-9CF02E6C8D98}" destId="{2204126D-4DB5-43AA-980D-8B53A16CA954}" srcOrd="1" destOrd="0" presId="urn:microsoft.com/office/officeart/2005/8/layout/vList5"/>
    <dgm:cxn modelId="{B57B989A-DC7B-47F8-BC71-A9A1DAD0877A}" type="presParOf" srcId="{21F838E5-87B4-4098-A08F-99E600E0EEFF}" destId="{FDAD734A-351E-47A4-93C3-5130598206BB}" srcOrd="1" destOrd="0" presId="urn:microsoft.com/office/officeart/2005/8/layout/vList5"/>
    <dgm:cxn modelId="{0667ACD0-0925-477A-AB84-4212010F8D60}" type="presParOf" srcId="{21F838E5-87B4-4098-A08F-99E600E0EEFF}" destId="{ABD892EB-11AD-43D9-8D29-C59AB920411F}" srcOrd="2" destOrd="0" presId="urn:microsoft.com/office/officeart/2005/8/layout/vList5"/>
    <dgm:cxn modelId="{FA779E09-B615-4935-95F4-52815F79A966}" type="presParOf" srcId="{ABD892EB-11AD-43D9-8D29-C59AB920411F}" destId="{8B5B6C58-67C3-4D5C-A526-A13CD52EB3A5}" srcOrd="0" destOrd="0" presId="urn:microsoft.com/office/officeart/2005/8/layout/vList5"/>
    <dgm:cxn modelId="{57522BF2-5674-4CDC-B5AE-2A103A92AB0D}" type="presParOf" srcId="{ABD892EB-11AD-43D9-8D29-C59AB920411F}" destId="{91BCCD8C-AB8B-44C2-8173-27635B99915C}"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04126D-4DB5-43AA-980D-8B53A16CA954}">
      <dsp:nvSpPr>
        <dsp:cNvPr id="0" name=""/>
        <dsp:cNvSpPr/>
      </dsp:nvSpPr>
      <dsp:spPr>
        <a:xfrm rot="5400000">
          <a:off x="4368755" y="-1958325"/>
          <a:ext cx="1851813" cy="5771411"/>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Well developed science and tools with a 40 year history of successes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Inexpensive</a:t>
          </a:r>
          <a:endParaRPr lang="en-US" sz="1800" kern="1200" dirty="0"/>
        </a:p>
        <a:p>
          <a:pPr marL="342900" lvl="2" indent="-171450" algn="l" defTabSz="711200" rtl="0">
            <a:lnSpc>
              <a:spcPct val="90000"/>
            </a:lnSpc>
            <a:spcBef>
              <a:spcPct val="0"/>
            </a:spcBef>
            <a:spcAft>
              <a:spcPct val="15000"/>
            </a:spcAft>
            <a:buChar char="••"/>
          </a:pPr>
          <a:r>
            <a:rPr lang="en-US" sz="1600" kern="1200" dirty="0" smtClean="0"/>
            <a:t>Short development timelines</a:t>
          </a:r>
          <a:endParaRPr lang="en-US" sz="1600" kern="1200" dirty="0"/>
        </a:p>
        <a:p>
          <a:pPr marL="342900" lvl="2" indent="-171450" algn="l" defTabSz="711200" rtl="0">
            <a:lnSpc>
              <a:spcPct val="90000"/>
            </a:lnSpc>
            <a:spcBef>
              <a:spcPct val="0"/>
            </a:spcBef>
            <a:spcAft>
              <a:spcPct val="15000"/>
            </a:spcAft>
            <a:buChar char="••"/>
          </a:pPr>
          <a:r>
            <a:rPr lang="en-US" sz="1600" kern="1200" dirty="0" smtClean="0"/>
            <a:t>Inexpensive tools</a:t>
          </a:r>
          <a:endParaRPr lang="en-US" sz="1600" kern="1200" dirty="0"/>
        </a:p>
        <a:p>
          <a:pPr marL="342900" lvl="2" indent="-171450" algn="l" defTabSz="711200" rtl="0">
            <a:lnSpc>
              <a:spcPct val="90000"/>
            </a:lnSpc>
            <a:spcBef>
              <a:spcPct val="0"/>
            </a:spcBef>
            <a:spcAft>
              <a:spcPct val="15000"/>
            </a:spcAft>
            <a:buChar char="••"/>
          </a:pPr>
          <a:r>
            <a:rPr lang="en-US" sz="1600" kern="1200" dirty="0" smtClean="0"/>
            <a:t>Low cost production systems</a:t>
          </a:r>
          <a:endParaRPr lang="en-US" sz="1600" kern="1200" dirty="0"/>
        </a:p>
      </dsp:txBody>
      <dsp:txXfrm rot="5400000">
        <a:off x="4368755" y="-1958325"/>
        <a:ext cx="1851813" cy="5771411"/>
      </dsp:txXfrm>
    </dsp:sp>
    <dsp:sp modelId="{28DE87A0-33E3-491D-A709-3C6358E1FFD5}">
      <dsp:nvSpPr>
        <dsp:cNvPr id="0" name=""/>
        <dsp:cNvSpPr/>
      </dsp:nvSpPr>
      <dsp:spPr>
        <a:xfrm>
          <a:off x="0" y="591854"/>
          <a:ext cx="2359725" cy="67105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bg1"/>
              </a:solidFill>
            </a:rPr>
            <a:t>Advantages:</a:t>
          </a:r>
          <a:endParaRPr lang="en-US" sz="2300" b="1" kern="1200" dirty="0">
            <a:solidFill>
              <a:schemeClr val="bg1"/>
            </a:solidFill>
          </a:endParaRPr>
        </a:p>
      </dsp:txBody>
      <dsp:txXfrm>
        <a:off x="0" y="591854"/>
        <a:ext cx="2359725" cy="671051"/>
      </dsp:txXfrm>
    </dsp:sp>
    <dsp:sp modelId="{91BCCD8C-AB8B-44C2-8173-27635B99915C}">
      <dsp:nvSpPr>
        <dsp:cNvPr id="0" name=""/>
        <dsp:cNvSpPr/>
      </dsp:nvSpPr>
      <dsp:spPr>
        <a:xfrm rot="5400000">
          <a:off x="4051223" y="324454"/>
          <a:ext cx="2476634" cy="5765775"/>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err="1" smtClean="0"/>
            <a:t>Endotoxin</a:t>
          </a:r>
          <a:r>
            <a:rPr lang="en-US" sz="1800" kern="1200" dirty="0" smtClean="0"/>
            <a:t> contamination</a:t>
          </a:r>
          <a:endParaRPr lang="en-US" sz="1800" kern="1200" dirty="0"/>
        </a:p>
        <a:p>
          <a:pPr marL="171450" lvl="1" indent="-171450" algn="l" defTabSz="800100" rtl="0">
            <a:lnSpc>
              <a:spcPct val="90000"/>
            </a:lnSpc>
            <a:spcBef>
              <a:spcPct val="0"/>
            </a:spcBef>
            <a:spcAft>
              <a:spcPct val="15000"/>
            </a:spcAft>
            <a:buChar char="••"/>
          </a:pPr>
          <a:r>
            <a:rPr lang="en-US" sz="1800" kern="1200" dirty="0" err="1" smtClean="0"/>
            <a:t>Heterologous</a:t>
          </a:r>
          <a:r>
            <a:rPr lang="en-US" sz="1800" kern="1200" dirty="0" smtClean="0"/>
            <a:t> proteins often accumulate as insoluble products in cytoplasm – “Inclusion bodies”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Export to </a:t>
          </a:r>
          <a:r>
            <a:rPr lang="en-US" sz="1800" kern="1200" dirty="0" err="1" smtClean="0"/>
            <a:t>periplasm</a:t>
          </a:r>
          <a:r>
            <a:rPr lang="en-US" sz="1800" kern="1200" dirty="0" smtClean="0"/>
            <a:t> is possible but rare for secretion to the medium</a:t>
          </a:r>
          <a:endParaRPr lang="en-US" sz="1800" kern="1200" dirty="0"/>
        </a:p>
        <a:p>
          <a:pPr marL="171450" lvl="1" indent="-171450" algn="l" defTabSz="800100" rtl="0">
            <a:lnSpc>
              <a:spcPct val="90000"/>
            </a:lnSpc>
            <a:spcBef>
              <a:spcPct val="0"/>
            </a:spcBef>
            <a:spcAft>
              <a:spcPct val="15000"/>
            </a:spcAft>
            <a:buChar char="••"/>
          </a:pPr>
          <a:r>
            <a:rPr lang="en-US" sz="1800" kern="1200" dirty="0" smtClean="0"/>
            <a:t>No post-translational			</a:t>
          </a:r>
          <a:r>
            <a:rPr lang="en-US" sz="1800" kern="1200" dirty="0" err="1" smtClean="0"/>
            <a:t>glycosylation</a:t>
          </a:r>
          <a:endParaRPr lang="en-US" sz="1800" kern="1200" dirty="0"/>
        </a:p>
      </dsp:txBody>
      <dsp:txXfrm rot="5400000">
        <a:off x="4051223" y="324454"/>
        <a:ext cx="2476634" cy="5765775"/>
      </dsp:txXfrm>
    </dsp:sp>
    <dsp:sp modelId="{8B5B6C58-67C3-4D5C-A526-A13CD52EB3A5}">
      <dsp:nvSpPr>
        <dsp:cNvPr id="0" name=""/>
        <dsp:cNvSpPr/>
      </dsp:nvSpPr>
      <dsp:spPr>
        <a:xfrm>
          <a:off x="0" y="2859444"/>
          <a:ext cx="2357421" cy="69579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bg1"/>
              </a:solidFill>
            </a:rPr>
            <a:t>Disadvantages:</a:t>
          </a:r>
          <a:endParaRPr lang="en-US" sz="2300" b="1" kern="1200" dirty="0">
            <a:solidFill>
              <a:schemeClr val="bg1"/>
            </a:solidFill>
          </a:endParaRPr>
        </a:p>
      </dsp:txBody>
      <dsp:txXfrm>
        <a:off x="0" y="2859444"/>
        <a:ext cx="2357421" cy="6957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1863">
              <a:defRPr sz="1200" smtClean="0">
                <a:latin typeface="Tahoma" charset="0"/>
              </a:defRPr>
            </a:lvl1pPr>
          </a:lstStyle>
          <a:p>
            <a:pPr>
              <a:defRPr/>
            </a:pPr>
            <a:endParaRPr lang="en-US"/>
          </a:p>
        </p:txBody>
      </p:sp>
      <p:sp>
        <p:nvSpPr>
          <p:cNvPr id="150531"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1863">
              <a:defRPr sz="1200" smtClean="0">
                <a:latin typeface="Tahoma" charset="0"/>
              </a:defRPr>
            </a:lvl1pPr>
          </a:lstStyle>
          <a:p>
            <a:pPr>
              <a:defRPr/>
            </a:pPr>
            <a:endParaRPr lang="en-US"/>
          </a:p>
        </p:txBody>
      </p:sp>
      <p:sp>
        <p:nvSpPr>
          <p:cNvPr id="150532"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1863">
              <a:defRPr sz="1200" smtClean="0">
                <a:latin typeface="Tahoma" charset="0"/>
              </a:defRPr>
            </a:lvl1pPr>
          </a:lstStyle>
          <a:p>
            <a:pPr>
              <a:defRPr/>
            </a:pPr>
            <a:endParaRPr lang="en-US"/>
          </a:p>
        </p:txBody>
      </p:sp>
      <p:sp>
        <p:nvSpPr>
          <p:cNvPr id="150533"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1863">
              <a:defRPr sz="1200" smtClean="0">
                <a:latin typeface="Tahoma" charset="0"/>
              </a:defRPr>
            </a:lvl1pPr>
          </a:lstStyle>
          <a:p>
            <a:pPr>
              <a:defRPr/>
            </a:pPr>
            <a:fld id="{5996872D-D09A-418E-9BCB-1825B5BB8D1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1863">
              <a:defRPr sz="1200" smtClean="0">
                <a:latin typeface="Tahoma" charset="0"/>
              </a:defRPr>
            </a:lvl1pPr>
          </a:lstStyle>
          <a:p>
            <a:pPr>
              <a:defRPr/>
            </a:pPr>
            <a:endParaRPr lang="en-US"/>
          </a:p>
        </p:txBody>
      </p:sp>
      <p:sp>
        <p:nvSpPr>
          <p:cNvPr id="1433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1863">
              <a:defRPr sz="1200" smtClean="0">
                <a:latin typeface="Tahoma"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3263" y="4422775"/>
            <a:ext cx="5616575" cy="418782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1863">
              <a:defRPr sz="1200" smtClean="0">
                <a:latin typeface="Tahoma" charset="0"/>
              </a:defRPr>
            </a:lvl1pPr>
          </a:lstStyle>
          <a:p>
            <a:pPr>
              <a:defRPr/>
            </a:pPr>
            <a:endParaRPr lang="en-US"/>
          </a:p>
        </p:txBody>
      </p:sp>
      <p:sp>
        <p:nvSpPr>
          <p:cNvPr id="1434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1863">
              <a:defRPr sz="1200" smtClean="0">
                <a:latin typeface="Tahoma" charset="0"/>
              </a:defRPr>
            </a:lvl1pPr>
          </a:lstStyle>
          <a:p>
            <a:pPr>
              <a:defRPr/>
            </a:pPr>
            <a:fld id="{7BBDEC2B-88BE-4D28-ADBD-B338A66C2F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charset="0"/>
        <a:ea typeface="+mn-ea"/>
        <a:cs typeface="+mn-cs"/>
      </a:defRPr>
    </a:lvl1pPr>
    <a:lvl2pPr marL="457200" algn="l" rtl="0" eaLnBrk="0" fontAlgn="base" hangingPunct="0">
      <a:spcBef>
        <a:spcPct val="30000"/>
      </a:spcBef>
      <a:spcAft>
        <a:spcPct val="0"/>
      </a:spcAft>
      <a:defRPr sz="1200" kern="1200">
        <a:solidFill>
          <a:schemeClr val="tx1"/>
        </a:solidFill>
        <a:latin typeface="Tahoma" charset="0"/>
        <a:ea typeface="+mn-ea"/>
        <a:cs typeface="+mn-cs"/>
      </a:defRPr>
    </a:lvl2pPr>
    <a:lvl3pPr marL="914400" algn="l" rtl="0" eaLnBrk="0" fontAlgn="base" hangingPunct="0">
      <a:spcBef>
        <a:spcPct val="30000"/>
      </a:spcBef>
      <a:spcAft>
        <a:spcPct val="0"/>
      </a:spcAft>
      <a:defRPr sz="1200" kern="1200">
        <a:solidFill>
          <a:schemeClr val="tx1"/>
        </a:solidFill>
        <a:latin typeface="Tahoma" charset="0"/>
        <a:ea typeface="+mn-ea"/>
        <a:cs typeface="+mn-cs"/>
      </a:defRPr>
    </a:lvl3pPr>
    <a:lvl4pPr marL="1371600" algn="l" rtl="0" eaLnBrk="0" fontAlgn="base" hangingPunct="0">
      <a:spcBef>
        <a:spcPct val="30000"/>
      </a:spcBef>
      <a:spcAft>
        <a:spcPct val="0"/>
      </a:spcAft>
      <a:defRPr sz="1200" kern="1200">
        <a:solidFill>
          <a:schemeClr val="tx1"/>
        </a:solidFill>
        <a:latin typeface="Tahoma" charset="0"/>
        <a:ea typeface="+mn-ea"/>
        <a:cs typeface="+mn-cs"/>
      </a:defRPr>
    </a:lvl4pPr>
    <a:lvl5pPr marL="1828800" algn="l" rtl="0" eaLnBrk="0" fontAlgn="base" hangingPunct="0">
      <a:spcBef>
        <a:spcPct val="30000"/>
      </a:spcBef>
      <a:spcAft>
        <a:spcPct val="0"/>
      </a:spcAft>
      <a:defRPr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A7F3F929-A5F0-4EC9-96A5-88291CA6E009}" type="slidenum">
              <a:rPr lang="en-US"/>
              <a:pPr/>
              <a:t>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71439EC-1AE7-4A2E-812F-AB9F1837327D}" type="slidenum">
              <a:rPr lang="en-US"/>
              <a:pPr/>
              <a:t>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3AF92CE-9FBB-4B45-A16A-4B3F17A162FD}" type="slidenum">
              <a:rPr lang="en-US"/>
              <a:pPr/>
              <a:t>3</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CDDA3A8-C043-4F2B-BF01-60FA0648EA73}" type="slidenum">
              <a:rPr lang="en-US"/>
              <a:pPr/>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72C7FEC-9290-4A61-94DC-D465D442B414}" type="slidenum">
              <a:rPr lang="en-US"/>
              <a:pPr/>
              <a:t>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072EF44-AC26-42AD-B83D-BB098630CDC3}" type="slidenum">
              <a:rPr lang="en-US"/>
              <a:pPr/>
              <a:t>9</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C8E6943-90D7-4E00-908B-FC3F5EC0864F}" type="slidenum">
              <a:rPr lang="en-US"/>
              <a:pPr/>
              <a:t>10</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Sponsored by</a:t>
            </a:r>
          </a:p>
          <a:p>
            <a:pPr>
              <a:defRPr/>
            </a:pPr>
            <a:r>
              <a:rPr lang="en-US" dirty="0" smtClean="0"/>
              <a:t>Molecular Dimensions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68F806-A104-459A-BD21-E5AE8523DF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307180-3B50-4513-B49B-73B820C007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257B-4510-4794-874A-72DE9B2998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E67C6B-481E-486F-98DD-7A18EE4B40E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0624FD-6382-4151-A703-0796AD7A2D6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437625-2F00-4271-8F4B-3F419BFAE7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590800" y="6245225"/>
            <a:ext cx="3962400" cy="476250"/>
          </a:xfrm>
          <a:ln/>
        </p:spPr>
        <p:txBody>
          <a:bodyPr/>
          <a:lstStyle>
            <a:lvl1pPr>
              <a:defRPr b="1">
                <a:latin typeface="Times New Roman" pitchFamily="18" charset="0"/>
                <a:cs typeface="Times New Roman" pitchFamily="18" charset="0"/>
              </a:defRPr>
            </a:lvl1pPr>
          </a:lstStyle>
          <a:p>
            <a:pPr>
              <a:defRPr/>
            </a:pPr>
            <a:r>
              <a:rPr lang="en-US" dirty="0" smtClean="0"/>
              <a:t>Sponsored by Molecular Dimensions</a:t>
            </a:r>
          </a:p>
          <a:p>
            <a:pPr>
              <a:defRPr/>
            </a:pPr>
            <a:r>
              <a:rPr lang="en-US" dirty="0" smtClean="0"/>
              <a:t>www.moleculardimensions.com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679623-9CB0-4F89-9FE8-2798CEBE22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4DF85F-DD2E-40BF-BBBA-69F205337B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6C9875-A6D6-480C-8F44-F60DE8BABE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F0FE81-8B46-4712-9D9D-F41AD1865D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074417-F01B-47DB-AB85-72B3D7E00B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5BCB89-1588-41F4-9458-720BC9486A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98305D-C025-4352-B741-CB1CAF449D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4111A-992C-4CE2-9054-958479D491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60000"/>
                <a:lumOff val="40000"/>
              </a:scheme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7349" name="Rectangle 5"/>
          <p:cNvSpPr>
            <a:spLocks noGrp="1" noChangeArrowheads="1"/>
          </p:cNvSpPr>
          <p:nvPr>
            <p:ph type="ftr" sz="quarter" idx="3"/>
          </p:nvPr>
        </p:nvSpPr>
        <p:spPr bwMode="auto">
          <a:xfrm>
            <a:off x="3124200" y="6126163"/>
            <a:ext cx="2895600" cy="595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smtClean="0">
                <a:solidFill>
                  <a:schemeClr val="accent6">
                    <a:lumMod val="60000"/>
                    <a:lumOff val="40000"/>
                  </a:schemeClr>
                </a:solidFill>
                <a:latin typeface="Times New Roman" pitchFamily="18" charset="0"/>
                <a:cs typeface="Times New Roman" pitchFamily="18" charset="0"/>
              </a:defRPr>
            </a:lvl1pPr>
          </a:lstStyle>
          <a:p>
            <a:pPr>
              <a:defRPr/>
            </a:pPr>
            <a:r>
              <a:rPr lang="en-US" dirty="0" smtClean="0"/>
              <a:t>Sponsored by</a:t>
            </a:r>
          </a:p>
          <a:p>
            <a:pPr>
              <a:defRPr/>
            </a:pPr>
            <a:r>
              <a:rPr lang="en-US" dirty="0" smtClean="0"/>
              <a:t>Molecular Dimensions</a:t>
            </a:r>
          </a:p>
          <a:p>
            <a:pPr>
              <a:defRPr/>
            </a:pPr>
            <a:r>
              <a:rPr lang="en-US" i="1" dirty="0" smtClean="0"/>
              <a:t>www.moleculardimensions.com</a:t>
            </a:r>
            <a:endParaRPr lang="en-US" i="1" dirty="0"/>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20A90A9-F7EF-4A0D-A59E-64CD69AC489A}" type="slidenum">
              <a:rPr lang="en-US"/>
              <a:pPr>
                <a:defRPr/>
              </a:pPr>
              <a:t>‹#›</a:t>
            </a:fld>
            <a:endParaRPr lang="en-US"/>
          </a:p>
        </p:txBody>
      </p:sp>
      <p:pic>
        <p:nvPicPr>
          <p:cNvPr id="8" name="Picture 7" descr="MolDim - Cube_3D_CMYK_DarkViolet_transparent"/>
          <p:cNvPicPr>
            <a:picLocks noChangeAspect="1"/>
          </p:cNvPicPr>
          <p:nvPr userDrawn="1"/>
        </p:nvPicPr>
        <p:blipFill>
          <a:blip r:embed="rId16" cstate="print"/>
          <a:stretch>
            <a:fillRect/>
          </a:stretch>
        </p:blipFill>
        <p:spPr>
          <a:xfrm>
            <a:off x="6889532" y="5330001"/>
            <a:ext cx="2056571" cy="13716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400" b="1">
          <a:solidFill>
            <a:schemeClr val="tx2"/>
          </a:solidFill>
          <a:latin typeface="Palatino Linotype" pitchFamily="18" charset="0"/>
        </a:defRPr>
      </a:lvl2pPr>
      <a:lvl3pPr algn="l" rtl="0" eaLnBrk="0" fontAlgn="base" hangingPunct="0">
        <a:spcBef>
          <a:spcPct val="0"/>
        </a:spcBef>
        <a:spcAft>
          <a:spcPct val="0"/>
        </a:spcAft>
        <a:defRPr sz="4400" b="1">
          <a:solidFill>
            <a:schemeClr val="tx2"/>
          </a:solidFill>
          <a:latin typeface="Palatino Linotype" pitchFamily="18" charset="0"/>
        </a:defRPr>
      </a:lvl3pPr>
      <a:lvl4pPr algn="l" rtl="0" eaLnBrk="0" fontAlgn="base" hangingPunct="0">
        <a:spcBef>
          <a:spcPct val="0"/>
        </a:spcBef>
        <a:spcAft>
          <a:spcPct val="0"/>
        </a:spcAft>
        <a:defRPr sz="4400" b="1">
          <a:solidFill>
            <a:schemeClr val="tx2"/>
          </a:solidFill>
          <a:latin typeface="Palatino Linotype" pitchFamily="18" charset="0"/>
        </a:defRPr>
      </a:lvl4pPr>
      <a:lvl5pPr algn="l" rtl="0" eaLnBrk="0" fontAlgn="base" hangingPunct="0">
        <a:spcBef>
          <a:spcPct val="0"/>
        </a:spcBef>
        <a:spcAft>
          <a:spcPct val="0"/>
        </a:spcAft>
        <a:defRPr sz="4400" b="1">
          <a:solidFill>
            <a:schemeClr val="tx2"/>
          </a:solidFill>
          <a:latin typeface="Palatino Linotype" pitchFamily="18" charset="0"/>
        </a:defRPr>
      </a:lvl5pPr>
      <a:lvl6pPr marL="457200" algn="l" rtl="0" fontAlgn="base">
        <a:spcBef>
          <a:spcPct val="0"/>
        </a:spcBef>
        <a:spcAft>
          <a:spcPct val="0"/>
        </a:spcAft>
        <a:defRPr sz="4400" b="1">
          <a:solidFill>
            <a:schemeClr val="tx2"/>
          </a:solidFill>
          <a:latin typeface="Palatino Linotype" pitchFamily="18" charset="0"/>
        </a:defRPr>
      </a:lvl6pPr>
      <a:lvl7pPr marL="914400" algn="l" rtl="0" fontAlgn="base">
        <a:spcBef>
          <a:spcPct val="0"/>
        </a:spcBef>
        <a:spcAft>
          <a:spcPct val="0"/>
        </a:spcAft>
        <a:defRPr sz="4400" b="1">
          <a:solidFill>
            <a:schemeClr val="tx2"/>
          </a:solidFill>
          <a:latin typeface="Palatino Linotype" pitchFamily="18" charset="0"/>
        </a:defRPr>
      </a:lvl7pPr>
      <a:lvl8pPr marL="1371600" algn="l" rtl="0" fontAlgn="base">
        <a:spcBef>
          <a:spcPct val="0"/>
        </a:spcBef>
        <a:spcAft>
          <a:spcPct val="0"/>
        </a:spcAft>
        <a:defRPr sz="4400" b="1">
          <a:solidFill>
            <a:schemeClr val="tx2"/>
          </a:solidFill>
          <a:latin typeface="Palatino Linotype" pitchFamily="18" charset="0"/>
        </a:defRPr>
      </a:lvl8pPr>
      <a:lvl9pPr marL="1828800" algn="l" rtl="0" fontAlgn="base">
        <a:spcBef>
          <a:spcPct val="0"/>
        </a:spcBef>
        <a:spcAft>
          <a:spcPct val="0"/>
        </a:spcAft>
        <a:defRPr sz="4400" b="1">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audio" Target="../media/audio10.wav"/><Relationship Id="rId5"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audio" Target="../media/audio11.wav"/><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12.wav"/><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moleculardimension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audio" Target="../media/audio9.wav"/><Relationship Id="rId5" Type="http://schemas.openxmlformats.org/officeDocument/2006/relationships/image" Target="../media/image3.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20725"/>
            <a:ext cx="7772400" cy="739775"/>
          </a:xfrm>
        </p:spPr>
        <p:txBody>
          <a:bodyPr/>
          <a:lstStyle/>
          <a:p>
            <a:pPr algn="ctr" eaLnBrk="1" hangingPunct="1"/>
            <a:r>
              <a:rPr lang="en-US" sz="3600" dirty="0" smtClean="0">
                <a:solidFill>
                  <a:schemeClr val="bg1"/>
                </a:solidFill>
                <a:effectLst>
                  <a:outerShdw blurRad="38100" dist="38100" dir="2700000" algn="tl">
                    <a:srgbClr val="000000">
                      <a:alpha val="43137"/>
                    </a:srgbClr>
                  </a:outerShdw>
                </a:effectLst>
              </a:rPr>
              <a:t>Protein Production and Purification</a:t>
            </a:r>
          </a:p>
        </p:txBody>
      </p:sp>
      <p:pic>
        <p:nvPicPr>
          <p:cNvPr id="2051" name="Picture 7" descr="Hold Proteins in the Palm of Your Hand"/>
          <p:cNvPicPr>
            <a:picLocks noChangeAspect="1" noChangeArrowheads="1"/>
          </p:cNvPicPr>
          <p:nvPr/>
        </p:nvPicPr>
        <p:blipFill>
          <a:blip r:embed="rId4" cstate="print"/>
          <a:srcRect/>
          <a:stretch>
            <a:fillRect/>
          </a:stretch>
        </p:blipFill>
        <p:spPr bwMode="auto">
          <a:xfrm>
            <a:off x="2820988" y="1457325"/>
            <a:ext cx="3500437" cy="2738438"/>
          </a:xfrm>
          <a:prstGeom prst="rect">
            <a:avLst/>
          </a:prstGeom>
          <a:noFill/>
          <a:ln w="9525">
            <a:noFill/>
            <a:miter lim="800000"/>
            <a:headEnd/>
            <a:tailEnd/>
          </a:ln>
        </p:spPr>
      </p:pic>
      <p:sp>
        <p:nvSpPr>
          <p:cNvPr id="2052" name="Rectangle 8"/>
          <p:cNvSpPr>
            <a:spLocks noGrp="1" noChangeArrowheads="1"/>
          </p:cNvSpPr>
          <p:nvPr>
            <p:ph type="subTitle" idx="1"/>
          </p:nvPr>
        </p:nvSpPr>
        <p:spPr>
          <a:xfrm>
            <a:off x="901700" y="4356100"/>
            <a:ext cx="7327900" cy="1282700"/>
          </a:xfrm>
        </p:spPr>
        <p:txBody>
          <a:bodyPr/>
          <a:lstStyle/>
          <a:p>
            <a:pPr eaLnBrk="1" hangingPunct="1"/>
            <a:r>
              <a:rPr lang="en-US" sz="2800" b="1" i="1" dirty="0" smtClean="0"/>
              <a:t>“Why the medium composition counts."</a:t>
            </a:r>
          </a:p>
        </p:txBody>
      </p:sp>
      <p:pic>
        <p:nvPicPr>
          <p:cNvPr id="7" name="~PP1798.WAV">
            <a:hlinkClick r:id="" action="ppaction://media"/>
          </p:cNvPr>
          <p:cNvPicPr>
            <a:picLocks noRot="1" noChangeAspect="1"/>
          </p:cNvPicPr>
          <p:nvPr>
            <a:wavAudioFile r:embed="rId1" name="~PP1798.WAV"/>
          </p:nvPr>
        </p:nvPicPr>
        <p:blipFill>
          <a:blip r:embed="rId5" cstate="print"/>
          <a:stretch>
            <a:fillRect/>
          </a:stretch>
        </p:blipFill>
        <p:spPr>
          <a:xfrm>
            <a:off x="8620125" y="6334125"/>
            <a:ext cx="304800" cy="304800"/>
          </a:xfrm>
          <a:prstGeom prst="rect">
            <a:avLst/>
          </a:prstGeom>
        </p:spPr>
      </p:pic>
    </p:spTree>
  </p:cSld>
  <p:clrMapOvr>
    <a:masterClrMapping/>
  </p:clrMapOvr>
  <p:transition advTm="224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dirty="0" smtClean="0"/>
              <a:t>Medium Composition</a:t>
            </a:r>
            <a:br>
              <a:rPr lang="en-US" sz="4000" dirty="0" smtClean="0"/>
            </a:br>
            <a:r>
              <a:rPr lang="en-US" sz="4000" i="1" dirty="0" smtClean="0"/>
              <a:t>Makes a Difference</a:t>
            </a:r>
            <a:endParaRPr lang="en-US" sz="4000" dirty="0" smtClean="0"/>
          </a:p>
        </p:txBody>
      </p:sp>
      <p:pic>
        <p:nvPicPr>
          <p:cNvPr id="11267" name="Picture 4"/>
          <p:cNvPicPr>
            <a:picLocks noChangeAspect="1" noChangeArrowheads="1"/>
          </p:cNvPicPr>
          <p:nvPr/>
        </p:nvPicPr>
        <p:blipFill>
          <a:blip r:embed="rId4" cstate="print"/>
          <a:srcRect/>
          <a:stretch>
            <a:fillRect/>
          </a:stretch>
        </p:blipFill>
        <p:spPr bwMode="auto">
          <a:xfrm>
            <a:off x="457200" y="1917700"/>
            <a:ext cx="4972050" cy="3656013"/>
          </a:xfrm>
          <a:prstGeom prst="rect">
            <a:avLst/>
          </a:prstGeom>
          <a:noFill/>
          <a:ln w="9525">
            <a:noFill/>
            <a:miter lim="800000"/>
            <a:headEnd/>
            <a:tailEnd/>
          </a:ln>
        </p:spPr>
      </p:pic>
      <p:sp>
        <p:nvSpPr>
          <p:cNvPr id="11268" name="Text Box 5"/>
          <p:cNvSpPr txBox="1">
            <a:spLocks noChangeArrowheads="1"/>
          </p:cNvSpPr>
          <p:nvPr/>
        </p:nvSpPr>
        <p:spPr bwMode="auto">
          <a:xfrm>
            <a:off x="4927600" y="1319264"/>
            <a:ext cx="4216400" cy="3693319"/>
          </a:xfrm>
          <a:prstGeom prst="rect">
            <a:avLst/>
          </a:prstGeom>
          <a:noFill/>
          <a:ln w="9525">
            <a:noFill/>
            <a:miter lim="800000"/>
            <a:headEnd/>
            <a:tailEnd/>
          </a:ln>
        </p:spPr>
        <p:txBody>
          <a:bodyPr wrap="square">
            <a:spAutoFit/>
          </a:bodyPr>
          <a:lstStyle/>
          <a:p>
            <a:r>
              <a:rPr lang="en-US" b="1" dirty="0" smtClean="0"/>
              <a:t>Mammalian protein produced in a 400 liter </a:t>
            </a:r>
            <a:r>
              <a:rPr lang="en-US" b="1" dirty="0" err="1" smtClean="0"/>
              <a:t>fementor</a:t>
            </a:r>
            <a:endParaRPr lang="en-US" b="1" dirty="0" smtClean="0"/>
          </a:p>
          <a:p>
            <a:endParaRPr lang="en-US" dirty="0" smtClean="0"/>
          </a:p>
          <a:p>
            <a:endParaRPr lang="en-US" dirty="0" smtClean="0"/>
          </a:p>
          <a:p>
            <a:endParaRPr lang="en-US" dirty="0" smtClean="0"/>
          </a:p>
          <a:p>
            <a:r>
              <a:rPr lang="en-US" dirty="0" smtClean="0"/>
              <a:t>Lane </a:t>
            </a:r>
            <a:r>
              <a:rPr lang="en-US" dirty="0"/>
              <a:t>1 = MW marker</a:t>
            </a:r>
          </a:p>
          <a:p>
            <a:r>
              <a:rPr lang="en-US" dirty="0"/>
              <a:t>Lane 2 = Un-induced </a:t>
            </a:r>
            <a:r>
              <a:rPr lang="en-US" dirty="0" err="1"/>
              <a:t>fermentor</a:t>
            </a:r>
            <a:endParaRPr lang="en-US" dirty="0"/>
          </a:p>
          <a:p>
            <a:r>
              <a:rPr lang="en-US" dirty="0"/>
              <a:t>Lane 3 = </a:t>
            </a:r>
            <a:r>
              <a:rPr lang="en-US" dirty="0" err="1"/>
              <a:t>Fermentor</a:t>
            </a:r>
            <a:r>
              <a:rPr lang="en-US" dirty="0"/>
              <a:t> </a:t>
            </a:r>
            <a:r>
              <a:rPr lang="en-US" dirty="0" smtClean="0"/>
              <a:t>harvest, IPTG</a:t>
            </a:r>
            <a:endParaRPr lang="en-US" dirty="0"/>
          </a:p>
          <a:p>
            <a:r>
              <a:rPr lang="en-US" dirty="0"/>
              <a:t>Lane 4 = UGA's Auto-induction</a:t>
            </a:r>
          </a:p>
          <a:p>
            <a:r>
              <a:rPr lang="en-US" dirty="0"/>
              <a:t>Lane 5 = Hyper Broth </a:t>
            </a:r>
            <a:r>
              <a:rPr lang="en-US" dirty="0" smtClean="0"/>
              <a:t>auto-induction</a:t>
            </a:r>
            <a:endParaRPr lang="en-US" dirty="0"/>
          </a:p>
          <a:p>
            <a:r>
              <a:rPr lang="en-US" dirty="0"/>
              <a:t>Lane 6 = Power Prime auto-induction</a:t>
            </a:r>
          </a:p>
          <a:p>
            <a:r>
              <a:rPr lang="en-US" dirty="0"/>
              <a:t>Lane 7 = Overnight </a:t>
            </a:r>
            <a:r>
              <a:rPr lang="en-US" dirty="0" smtClean="0"/>
              <a:t>Express™ </a:t>
            </a:r>
            <a:r>
              <a:rPr lang="en-US" dirty="0"/>
              <a:t>auto-</a:t>
            </a:r>
            <a:r>
              <a:rPr lang="en-US" dirty="0" err="1"/>
              <a:t>ind</a:t>
            </a:r>
            <a:r>
              <a:rPr lang="en-US" dirty="0"/>
              <a:t>.</a:t>
            </a:r>
          </a:p>
          <a:p>
            <a:r>
              <a:rPr lang="en-US" dirty="0"/>
              <a:t>Lane 8 = MW marker. </a:t>
            </a:r>
          </a:p>
        </p:txBody>
      </p:sp>
      <p:sp>
        <p:nvSpPr>
          <p:cNvPr id="5" name="TextBox 4"/>
          <p:cNvSpPr txBox="1"/>
          <p:nvPr/>
        </p:nvSpPr>
        <p:spPr>
          <a:xfrm>
            <a:off x="457200" y="5573713"/>
            <a:ext cx="5294591" cy="276999"/>
          </a:xfrm>
          <a:prstGeom prst="rect">
            <a:avLst/>
          </a:prstGeom>
          <a:noFill/>
        </p:spPr>
        <p:txBody>
          <a:bodyPr wrap="none" rtlCol="0">
            <a:spAutoFit/>
          </a:bodyPr>
          <a:lstStyle/>
          <a:p>
            <a:r>
              <a:rPr lang="en-US" sz="1200" dirty="0" smtClean="0"/>
              <a:t>Overnight Express™ </a:t>
            </a:r>
            <a:r>
              <a:rPr lang="en-US" sz="1200" dirty="0" err="1" smtClean="0"/>
              <a:t>Autoinduction</a:t>
            </a:r>
            <a:r>
              <a:rPr lang="en-US" sz="1200" dirty="0" smtClean="0"/>
              <a:t> Medium is a trademark of </a:t>
            </a:r>
            <a:r>
              <a:rPr lang="en-US" sz="1200" dirty="0" err="1" smtClean="0"/>
              <a:t>EMDMillipore</a:t>
            </a:r>
            <a:r>
              <a:rPr lang="en-US" sz="1200" dirty="0" smtClean="0"/>
              <a:t>.</a:t>
            </a:r>
            <a:endParaRPr lang="en-US" sz="1200" dirty="0"/>
          </a:p>
        </p:txBody>
      </p:sp>
      <p:cxnSp>
        <p:nvCxnSpPr>
          <p:cNvPr id="7" name="Straight Arrow Connector 6"/>
          <p:cNvCxnSpPr/>
          <p:nvPr/>
        </p:nvCxnSpPr>
        <p:spPr>
          <a:xfrm flipH="1">
            <a:off x="693654" y="3846786"/>
            <a:ext cx="583324" cy="0"/>
          </a:xfrm>
          <a:prstGeom prst="straightConnector1">
            <a:avLst/>
          </a:prstGeom>
          <a:ln w="317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064" y="3657594"/>
            <a:ext cx="659155" cy="369332"/>
          </a:xfrm>
          <a:prstGeom prst="rect">
            <a:avLst/>
          </a:prstGeom>
          <a:noFill/>
        </p:spPr>
        <p:txBody>
          <a:bodyPr wrap="none" rtlCol="0">
            <a:spAutoFit/>
          </a:bodyPr>
          <a:lstStyle/>
          <a:p>
            <a:r>
              <a:rPr lang="en-US" b="1" dirty="0" smtClean="0"/>
              <a:t>MP8</a:t>
            </a:r>
            <a:endParaRPr lang="en-US" b="1" dirty="0"/>
          </a:p>
        </p:txBody>
      </p:sp>
      <p:pic>
        <p:nvPicPr>
          <p:cNvPr id="10" name="~PP738.WAV">
            <a:hlinkClick r:id="" action="ppaction://media"/>
          </p:cNvPr>
          <p:cNvPicPr>
            <a:picLocks noRot="1" noChangeAspect="1"/>
          </p:cNvPicPr>
          <p:nvPr>
            <a:wavAudioFile r:embed="rId1" name="~PP738.WAV"/>
          </p:nvPr>
        </p:nvPicPr>
        <p:blipFill>
          <a:blip r:embed="rId5" cstate="print"/>
          <a:stretch>
            <a:fillRect/>
          </a:stretch>
        </p:blipFill>
        <p:spPr>
          <a:xfrm>
            <a:off x="8620125" y="6334125"/>
            <a:ext cx="304800" cy="304800"/>
          </a:xfrm>
          <a:prstGeom prst="rect">
            <a:avLst/>
          </a:prstGeom>
        </p:spPr>
      </p:pic>
    </p:spTree>
  </p:cSld>
  <p:clrMapOvr>
    <a:masterClrMapping/>
  </p:clrMapOvr>
  <p:transition advTm="526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More Protein,</a:t>
            </a:r>
            <a:br>
              <a:rPr lang="en-US" dirty="0" smtClean="0"/>
            </a:br>
            <a:r>
              <a:rPr lang="en-US" dirty="0" smtClean="0"/>
              <a:t>But More Active Protein</a:t>
            </a:r>
            <a:endParaRPr lang="en-US" dirty="0"/>
          </a:p>
        </p:txBody>
      </p:sp>
      <p:grpSp>
        <p:nvGrpSpPr>
          <p:cNvPr id="469" name="Group 468"/>
          <p:cNvGrpSpPr/>
          <p:nvPr/>
        </p:nvGrpSpPr>
        <p:grpSpPr>
          <a:xfrm>
            <a:off x="4273128" y="1776726"/>
            <a:ext cx="4413672" cy="3893914"/>
            <a:chOff x="4795089" y="1821177"/>
            <a:chExt cx="3979353" cy="3713658"/>
          </a:xfrm>
        </p:grpSpPr>
        <p:grpSp>
          <p:nvGrpSpPr>
            <p:cNvPr id="194" name="Group 24"/>
            <p:cNvGrpSpPr>
              <a:grpSpLocks noChangeAspect="1"/>
            </p:cNvGrpSpPr>
            <p:nvPr/>
          </p:nvGrpSpPr>
          <p:grpSpPr bwMode="auto">
            <a:xfrm>
              <a:off x="5719447" y="2418199"/>
              <a:ext cx="2743200" cy="1830862"/>
              <a:chOff x="2775" y="79"/>
              <a:chExt cx="3330" cy="2222"/>
            </a:xfrm>
          </p:grpSpPr>
          <p:sp>
            <p:nvSpPr>
              <p:cNvPr id="224" name="Rectangle 250"/>
              <p:cNvSpPr>
                <a:spLocks/>
              </p:cNvSpPr>
              <p:nvPr/>
            </p:nvSpPr>
            <p:spPr bwMode="auto">
              <a:xfrm>
                <a:off x="3170" y="2163"/>
                <a:ext cx="90" cy="91"/>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249"/>
              <p:cNvSpPr>
                <a:spLocks/>
              </p:cNvSpPr>
              <p:nvPr/>
            </p:nvSpPr>
            <p:spPr bwMode="auto">
              <a:xfrm>
                <a:off x="3170" y="2164"/>
                <a:ext cx="20" cy="90"/>
              </a:xfrm>
              <a:custGeom>
                <a:avLst/>
                <a:gdLst/>
                <a:ahLst/>
                <a:cxnLst>
                  <a:cxn ang="0">
                    <a:pos x="0" y="0"/>
                  </a:cxn>
                  <a:cxn ang="0">
                    <a:pos x="0" y="90"/>
                  </a:cxn>
                </a:cxnLst>
                <a:rect l="0" t="0" r="r" b="b"/>
                <a:pathLst>
                  <a:path w="20" h="90">
                    <a:moveTo>
                      <a:pt x="0" y="0"/>
                    </a:moveTo>
                    <a:lnTo>
                      <a:pt x="0" y="9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248"/>
              <p:cNvSpPr>
                <a:spLocks/>
              </p:cNvSpPr>
              <p:nvPr/>
            </p:nvSpPr>
            <p:spPr bwMode="auto">
              <a:xfrm>
                <a:off x="3170" y="216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247"/>
              <p:cNvSpPr>
                <a:spLocks/>
              </p:cNvSpPr>
              <p:nvPr/>
            </p:nvSpPr>
            <p:spPr bwMode="auto">
              <a:xfrm>
                <a:off x="3260" y="2164"/>
                <a:ext cx="20" cy="90"/>
              </a:xfrm>
              <a:custGeom>
                <a:avLst/>
                <a:gdLst/>
                <a:ahLst/>
                <a:cxnLst>
                  <a:cxn ang="0">
                    <a:pos x="0" y="0"/>
                  </a:cxn>
                  <a:cxn ang="0">
                    <a:pos x="0" y="90"/>
                  </a:cxn>
                </a:cxnLst>
                <a:rect l="0" t="0" r="r" b="b"/>
                <a:pathLst>
                  <a:path w="20" h="90">
                    <a:moveTo>
                      <a:pt x="0" y="0"/>
                    </a:moveTo>
                    <a:lnTo>
                      <a:pt x="0" y="9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246"/>
              <p:cNvSpPr>
                <a:spLocks/>
              </p:cNvSpPr>
              <p:nvPr/>
            </p:nvSpPr>
            <p:spPr bwMode="auto">
              <a:xfrm>
                <a:off x="3030" y="2204"/>
                <a:ext cx="50" cy="50"/>
              </a:xfrm>
              <a:custGeom>
                <a:avLst/>
                <a:gdLst/>
                <a:ahLst/>
                <a:cxnLst>
                  <a:cxn ang="0">
                    <a:pos x="0" y="0"/>
                  </a:cxn>
                  <a:cxn ang="0">
                    <a:pos x="50" y="50"/>
                  </a:cxn>
                  <a:cxn ang="0">
                    <a:pos x="0" y="0"/>
                  </a:cxn>
                </a:cxnLst>
                <a:rect l="0" t="0" r="r" b="b"/>
                <a:pathLst>
                  <a:path w="50" h="50">
                    <a:moveTo>
                      <a:pt x="0" y="0"/>
                    </a:moveTo>
                    <a:lnTo>
                      <a:pt x="50" y="5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245"/>
              <p:cNvSpPr>
                <a:spLocks/>
              </p:cNvSpPr>
              <p:nvPr/>
            </p:nvSpPr>
            <p:spPr bwMode="auto">
              <a:xfrm>
                <a:off x="3030" y="21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244"/>
              <p:cNvSpPr>
                <a:spLocks/>
              </p:cNvSpPr>
              <p:nvPr/>
            </p:nvSpPr>
            <p:spPr bwMode="auto">
              <a:xfrm>
                <a:off x="3030" y="20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43"/>
              <p:cNvSpPr>
                <a:spLocks/>
              </p:cNvSpPr>
              <p:nvPr/>
            </p:nvSpPr>
            <p:spPr bwMode="auto">
              <a:xfrm>
                <a:off x="3030" y="20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42"/>
              <p:cNvSpPr>
                <a:spLocks/>
              </p:cNvSpPr>
              <p:nvPr/>
            </p:nvSpPr>
            <p:spPr bwMode="auto">
              <a:xfrm>
                <a:off x="3030" y="19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41"/>
              <p:cNvSpPr>
                <a:spLocks/>
              </p:cNvSpPr>
              <p:nvPr/>
            </p:nvSpPr>
            <p:spPr bwMode="auto">
              <a:xfrm>
                <a:off x="3030" y="19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40"/>
              <p:cNvSpPr>
                <a:spLocks/>
              </p:cNvSpPr>
              <p:nvPr/>
            </p:nvSpPr>
            <p:spPr bwMode="auto">
              <a:xfrm>
                <a:off x="3030" y="18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39"/>
              <p:cNvSpPr>
                <a:spLocks/>
              </p:cNvSpPr>
              <p:nvPr/>
            </p:nvSpPr>
            <p:spPr bwMode="auto">
              <a:xfrm>
                <a:off x="3030" y="18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38"/>
              <p:cNvSpPr>
                <a:spLocks/>
              </p:cNvSpPr>
              <p:nvPr/>
            </p:nvSpPr>
            <p:spPr bwMode="auto">
              <a:xfrm>
                <a:off x="3030" y="17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37"/>
              <p:cNvSpPr>
                <a:spLocks/>
              </p:cNvSpPr>
              <p:nvPr/>
            </p:nvSpPr>
            <p:spPr bwMode="auto">
              <a:xfrm>
                <a:off x="3030" y="17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36"/>
              <p:cNvSpPr>
                <a:spLocks/>
              </p:cNvSpPr>
              <p:nvPr/>
            </p:nvSpPr>
            <p:spPr bwMode="auto">
              <a:xfrm>
                <a:off x="3030" y="16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35"/>
              <p:cNvSpPr>
                <a:spLocks/>
              </p:cNvSpPr>
              <p:nvPr/>
            </p:nvSpPr>
            <p:spPr bwMode="auto">
              <a:xfrm>
                <a:off x="3030" y="160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34"/>
              <p:cNvSpPr>
                <a:spLocks/>
              </p:cNvSpPr>
              <p:nvPr/>
            </p:nvSpPr>
            <p:spPr bwMode="auto">
              <a:xfrm>
                <a:off x="3030" y="155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233"/>
              <p:cNvSpPr>
                <a:spLocks/>
              </p:cNvSpPr>
              <p:nvPr/>
            </p:nvSpPr>
            <p:spPr bwMode="auto">
              <a:xfrm>
                <a:off x="3030" y="14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232"/>
              <p:cNvSpPr>
                <a:spLocks/>
              </p:cNvSpPr>
              <p:nvPr/>
            </p:nvSpPr>
            <p:spPr bwMode="auto">
              <a:xfrm>
                <a:off x="3030" y="14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231"/>
              <p:cNvSpPr>
                <a:spLocks/>
              </p:cNvSpPr>
              <p:nvPr/>
            </p:nvSpPr>
            <p:spPr bwMode="auto">
              <a:xfrm>
                <a:off x="3030" y="1384"/>
                <a:ext cx="90" cy="100"/>
              </a:xfrm>
              <a:custGeom>
                <a:avLst/>
                <a:gdLst/>
                <a:ahLst/>
                <a:cxnLst>
                  <a:cxn ang="0">
                    <a:pos x="0" y="0"/>
                  </a:cxn>
                  <a:cxn ang="0">
                    <a:pos x="90" y="100"/>
                  </a:cxn>
                  <a:cxn ang="0">
                    <a:pos x="0" y="0"/>
                  </a:cxn>
                </a:cxnLst>
                <a:rect l="0" t="0" r="r" b="b"/>
                <a:pathLst>
                  <a:path w="90" h="100">
                    <a:moveTo>
                      <a:pt x="0" y="0"/>
                    </a:moveTo>
                    <a:lnTo>
                      <a:pt x="90" y="10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230"/>
              <p:cNvSpPr>
                <a:spLocks/>
              </p:cNvSpPr>
              <p:nvPr/>
            </p:nvSpPr>
            <p:spPr bwMode="auto">
              <a:xfrm>
                <a:off x="3030" y="13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29"/>
              <p:cNvSpPr>
                <a:spLocks/>
              </p:cNvSpPr>
              <p:nvPr/>
            </p:nvSpPr>
            <p:spPr bwMode="auto">
              <a:xfrm>
                <a:off x="3030" y="12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28"/>
              <p:cNvSpPr>
                <a:spLocks/>
              </p:cNvSpPr>
              <p:nvPr/>
            </p:nvSpPr>
            <p:spPr bwMode="auto">
              <a:xfrm>
                <a:off x="3030" y="12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27"/>
              <p:cNvSpPr>
                <a:spLocks/>
              </p:cNvSpPr>
              <p:nvPr/>
            </p:nvSpPr>
            <p:spPr bwMode="auto">
              <a:xfrm>
                <a:off x="3030" y="11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26"/>
              <p:cNvSpPr>
                <a:spLocks/>
              </p:cNvSpPr>
              <p:nvPr/>
            </p:nvSpPr>
            <p:spPr bwMode="auto">
              <a:xfrm>
                <a:off x="3030" y="11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25"/>
              <p:cNvSpPr>
                <a:spLocks/>
              </p:cNvSpPr>
              <p:nvPr/>
            </p:nvSpPr>
            <p:spPr bwMode="auto">
              <a:xfrm>
                <a:off x="3030" y="10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4"/>
              <p:cNvSpPr>
                <a:spLocks/>
              </p:cNvSpPr>
              <p:nvPr/>
            </p:nvSpPr>
            <p:spPr bwMode="auto">
              <a:xfrm>
                <a:off x="3030" y="10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3"/>
              <p:cNvSpPr>
                <a:spLocks/>
              </p:cNvSpPr>
              <p:nvPr/>
            </p:nvSpPr>
            <p:spPr bwMode="auto">
              <a:xfrm>
                <a:off x="3030" y="95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222"/>
              <p:cNvSpPr>
                <a:spLocks/>
              </p:cNvSpPr>
              <p:nvPr/>
            </p:nvSpPr>
            <p:spPr bwMode="auto">
              <a:xfrm>
                <a:off x="3080" y="954"/>
                <a:ext cx="40" cy="40"/>
              </a:xfrm>
              <a:custGeom>
                <a:avLst/>
                <a:gdLst/>
                <a:ahLst/>
                <a:cxnLst>
                  <a:cxn ang="0">
                    <a:pos x="0" y="0"/>
                  </a:cxn>
                  <a:cxn ang="0">
                    <a:pos x="40" y="40"/>
                  </a:cxn>
                  <a:cxn ang="0">
                    <a:pos x="0" y="0"/>
                  </a:cxn>
                </a:cxnLst>
                <a:rect l="0" t="0" r="r" b="b"/>
                <a:pathLst>
                  <a:path w="40" h="40">
                    <a:moveTo>
                      <a:pt x="0" y="0"/>
                    </a:moveTo>
                    <a:lnTo>
                      <a:pt x="40" y="4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1"/>
              <p:cNvSpPr>
                <a:spLocks/>
              </p:cNvSpPr>
              <p:nvPr/>
            </p:nvSpPr>
            <p:spPr bwMode="auto">
              <a:xfrm>
                <a:off x="3030" y="954"/>
                <a:ext cx="20" cy="1300"/>
              </a:xfrm>
              <a:custGeom>
                <a:avLst/>
                <a:gdLst/>
                <a:ahLst/>
                <a:cxnLst>
                  <a:cxn ang="0">
                    <a:pos x="0" y="0"/>
                  </a:cxn>
                  <a:cxn ang="0">
                    <a:pos x="0" y="1300"/>
                  </a:cxn>
                </a:cxnLst>
                <a:rect l="0" t="0" r="r" b="b"/>
                <a:pathLst>
                  <a:path w="20" h="1300">
                    <a:moveTo>
                      <a:pt x="0" y="0"/>
                    </a:moveTo>
                    <a:lnTo>
                      <a:pt x="0" y="130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220"/>
              <p:cNvSpPr>
                <a:spLocks/>
              </p:cNvSpPr>
              <p:nvPr/>
            </p:nvSpPr>
            <p:spPr bwMode="auto">
              <a:xfrm>
                <a:off x="3030" y="95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19"/>
              <p:cNvSpPr>
                <a:spLocks/>
              </p:cNvSpPr>
              <p:nvPr/>
            </p:nvSpPr>
            <p:spPr bwMode="auto">
              <a:xfrm>
                <a:off x="3120" y="954"/>
                <a:ext cx="20" cy="1300"/>
              </a:xfrm>
              <a:custGeom>
                <a:avLst/>
                <a:gdLst/>
                <a:ahLst/>
                <a:cxnLst>
                  <a:cxn ang="0">
                    <a:pos x="0" y="0"/>
                  </a:cxn>
                  <a:cxn ang="0">
                    <a:pos x="0" y="1300"/>
                  </a:cxn>
                </a:cxnLst>
                <a:rect l="0" t="0" r="r" b="b"/>
                <a:pathLst>
                  <a:path w="20" h="1300">
                    <a:moveTo>
                      <a:pt x="0" y="0"/>
                    </a:moveTo>
                    <a:lnTo>
                      <a:pt x="0" y="130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18"/>
              <p:cNvSpPr>
                <a:spLocks/>
              </p:cNvSpPr>
              <p:nvPr/>
            </p:nvSpPr>
            <p:spPr bwMode="auto">
              <a:xfrm>
                <a:off x="2890" y="2247"/>
                <a:ext cx="90" cy="20"/>
              </a:xfrm>
              <a:custGeom>
                <a:avLst/>
                <a:gdLst/>
                <a:ahLst/>
                <a:cxnLst>
                  <a:cxn ang="0">
                    <a:pos x="0" y="0"/>
                  </a:cxn>
                  <a:cxn ang="0">
                    <a:pos x="90" y="0"/>
                  </a:cxn>
                </a:cxnLst>
                <a:rect l="0" t="0" r="r" b="b"/>
                <a:pathLst>
                  <a:path w="90" h="20">
                    <a:moveTo>
                      <a:pt x="0" y="0"/>
                    </a:moveTo>
                    <a:lnTo>
                      <a:pt x="90" y="0"/>
                    </a:lnTo>
                  </a:path>
                </a:pathLst>
              </a:custGeom>
              <a:noFill/>
              <a:ln w="1015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17"/>
              <p:cNvSpPr>
                <a:spLocks/>
              </p:cNvSpPr>
              <p:nvPr/>
            </p:nvSpPr>
            <p:spPr bwMode="auto">
              <a:xfrm>
                <a:off x="2890" y="2249"/>
                <a:ext cx="20" cy="20"/>
              </a:xfrm>
              <a:custGeom>
                <a:avLst/>
                <a:gdLst/>
                <a:ahLst/>
                <a:cxnLst>
                  <a:cxn ang="0">
                    <a:pos x="0" y="0"/>
                  </a:cxn>
                  <a:cxn ang="0">
                    <a:pos x="0" y="10"/>
                  </a:cxn>
                </a:cxnLst>
                <a:rect l="0" t="0" r="r" b="b"/>
                <a:pathLst>
                  <a:path w="20" h="20">
                    <a:moveTo>
                      <a:pt x="0" y="0"/>
                    </a:moveTo>
                    <a:lnTo>
                      <a:pt x="0"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16"/>
              <p:cNvSpPr>
                <a:spLocks/>
              </p:cNvSpPr>
              <p:nvPr/>
            </p:nvSpPr>
            <p:spPr bwMode="auto">
              <a:xfrm>
                <a:off x="288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215"/>
              <p:cNvSpPr>
                <a:spLocks/>
              </p:cNvSpPr>
              <p:nvPr/>
            </p:nvSpPr>
            <p:spPr bwMode="auto">
              <a:xfrm>
                <a:off x="2980" y="2249"/>
                <a:ext cx="20" cy="20"/>
              </a:xfrm>
              <a:custGeom>
                <a:avLst/>
                <a:gdLst/>
                <a:ahLst/>
                <a:cxnLst>
                  <a:cxn ang="0">
                    <a:pos x="0" y="0"/>
                  </a:cxn>
                  <a:cxn ang="0">
                    <a:pos x="0" y="10"/>
                  </a:cxn>
                </a:cxnLst>
                <a:rect l="0" t="0" r="r" b="b"/>
                <a:pathLst>
                  <a:path w="20" h="20">
                    <a:moveTo>
                      <a:pt x="0" y="0"/>
                    </a:moveTo>
                    <a:lnTo>
                      <a:pt x="0"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214"/>
              <p:cNvSpPr>
                <a:spLocks/>
              </p:cNvSpPr>
              <p:nvPr/>
            </p:nvSpPr>
            <p:spPr bwMode="auto">
              <a:xfrm>
                <a:off x="297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Rectangle 213"/>
              <p:cNvSpPr>
                <a:spLocks/>
              </p:cNvSpPr>
              <p:nvPr/>
            </p:nvSpPr>
            <p:spPr bwMode="auto">
              <a:xfrm>
                <a:off x="4278" y="1854"/>
                <a:ext cx="92" cy="4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Rectangle 212"/>
              <p:cNvSpPr>
                <a:spLocks/>
              </p:cNvSpPr>
              <p:nvPr/>
            </p:nvSpPr>
            <p:spPr bwMode="auto">
              <a:xfrm>
                <a:off x="4277" y="1854"/>
                <a:ext cx="10" cy="4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211"/>
              <p:cNvSpPr>
                <a:spLocks/>
              </p:cNvSpPr>
              <p:nvPr/>
            </p:nvSpPr>
            <p:spPr bwMode="auto">
              <a:xfrm>
                <a:off x="4280" y="185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210"/>
              <p:cNvSpPr>
                <a:spLocks/>
              </p:cNvSpPr>
              <p:nvPr/>
            </p:nvSpPr>
            <p:spPr bwMode="auto">
              <a:xfrm>
                <a:off x="4370" y="1854"/>
                <a:ext cx="20" cy="400"/>
              </a:xfrm>
              <a:custGeom>
                <a:avLst/>
                <a:gdLst/>
                <a:ahLst/>
                <a:cxnLst>
                  <a:cxn ang="0">
                    <a:pos x="0" y="0"/>
                  </a:cxn>
                  <a:cxn ang="0">
                    <a:pos x="0" y="400"/>
                  </a:cxn>
                </a:cxnLst>
                <a:rect l="0" t="0" r="r" b="b"/>
                <a:pathLst>
                  <a:path w="20" h="400">
                    <a:moveTo>
                      <a:pt x="0" y="0"/>
                    </a:moveTo>
                    <a:lnTo>
                      <a:pt x="0" y="40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09"/>
              <p:cNvSpPr>
                <a:spLocks/>
              </p:cNvSpPr>
              <p:nvPr/>
            </p:nvSpPr>
            <p:spPr bwMode="auto">
              <a:xfrm>
                <a:off x="4140" y="2204"/>
                <a:ext cx="50" cy="50"/>
              </a:xfrm>
              <a:custGeom>
                <a:avLst/>
                <a:gdLst/>
                <a:ahLst/>
                <a:cxnLst>
                  <a:cxn ang="0">
                    <a:pos x="0" y="0"/>
                  </a:cxn>
                  <a:cxn ang="0">
                    <a:pos x="50" y="50"/>
                  </a:cxn>
                  <a:cxn ang="0">
                    <a:pos x="0" y="0"/>
                  </a:cxn>
                </a:cxnLst>
                <a:rect l="0" t="0" r="r" b="b"/>
                <a:pathLst>
                  <a:path w="50" h="50">
                    <a:moveTo>
                      <a:pt x="0" y="0"/>
                    </a:moveTo>
                    <a:lnTo>
                      <a:pt x="50" y="5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08"/>
              <p:cNvSpPr>
                <a:spLocks/>
              </p:cNvSpPr>
              <p:nvPr/>
            </p:nvSpPr>
            <p:spPr bwMode="auto">
              <a:xfrm>
                <a:off x="4140" y="21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07"/>
              <p:cNvSpPr>
                <a:spLocks/>
              </p:cNvSpPr>
              <p:nvPr/>
            </p:nvSpPr>
            <p:spPr bwMode="auto">
              <a:xfrm>
                <a:off x="4140" y="20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06"/>
              <p:cNvSpPr>
                <a:spLocks/>
              </p:cNvSpPr>
              <p:nvPr/>
            </p:nvSpPr>
            <p:spPr bwMode="auto">
              <a:xfrm>
                <a:off x="4140" y="20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05"/>
              <p:cNvSpPr>
                <a:spLocks/>
              </p:cNvSpPr>
              <p:nvPr/>
            </p:nvSpPr>
            <p:spPr bwMode="auto">
              <a:xfrm>
                <a:off x="4140" y="19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04"/>
              <p:cNvSpPr>
                <a:spLocks/>
              </p:cNvSpPr>
              <p:nvPr/>
            </p:nvSpPr>
            <p:spPr bwMode="auto">
              <a:xfrm>
                <a:off x="4140" y="19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03"/>
              <p:cNvSpPr>
                <a:spLocks/>
              </p:cNvSpPr>
              <p:nvPr/>
            </p:nvSpPr>
            <p:spPr bwMode="auto">
              <a:xfrm>
                <a:off x="4140" y="18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02"/>
              <p:cNvSpPr>
                <a:spLocks/>
              </p:cNvSpPr>
              <p:nvPr/>
            </p:nvSpPr>
            <p:spPr bwMode="auto">
              <a:xfrm>
                <a:off x="4140" y="18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01"/>
              <p:cNvSpPr>
                <a:spLocks/>
              </p:cNvSpPr>
              <p:nvPr/>
            </p:nvSpPr>
            <p:spPr bwMode="auto">
              <a:xfrm>
                <a:off x="4140" y="17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00"/>
              <p:cNvSpPr>
                <a:spLocks/>
              </p:cNvSpPr>
              <p:nvPr/>
            </p:nvSpPr>
            <p:spPr bwMode="auto">
              <a:xfrm>
                <a:off x="4140" y="17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99"/>
              <p:cNvSpPr>
                <a:spLocks/>
              </p:cNvSpPr>
              <p:nvPr/>
            </p:nvSpPr>
            <p:spPr bwMode="auto">
              <a:xfrm>
                <a:off x="4140" y="16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98"/>
              <p:cNvSpPr>
                <a:spLocks/>
              </p:cNvSpPr>
              <p:nvPr/>
            </p:nvSpPr>
            <p:spPr bwMode="auto">
              <a:xfrm>
                <a:off x="4140" y="160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97"/>
              <p:cNvSpPr>
                <a:spLocks/>
              </p:cNvSpPr>
              <p:nvPr/>
            </p:nvSpPr>
            <p:spPr bwMode="auto">
              <a:xfrm>
                <a:off x="4140" y="155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96"/>
              <p:cNvSpPr>
                <a:spLocks/>
              </p:cNvSpPr>
              <p:nvPr/>
            </p:nvSpPr>
            <p:spPr bwMode="auto">
              <a:xfrm>
                <a:off x="4140" y="14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95"/>
              <p:cNvSpPr>
                <a:spLocks/>
              </p:cNvSpPr>
              <p:nvPr/>
            </p:nvSpPr>
            <p:spPr bwMode="auto">
              <a:xfrm>
                <a:off x="4140" y="14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94"/>
              <p:cNvSpPr>
                <a:spLocks/>
              </p:cNvSpPr>
              <p:nvPr/>
            </p:nvSpPr>
            <p:spPr bwMode="auto">
              <a:xfrm>
                <a:off x="4180" y="1424"/>
                <a:ext cx="50" cy="60"/>
              </a:xfrm>
              <a:custGeom>
                <a:avLst/>
                <a:gdLst/>
                <a:ahLst/>
                <a:cxnLst>
                  <a:cxn ang="0">
                    <a:pos x="0" y="0"/>
                  </a:cxn>
                  <a:cxn ang="0">
                    <a:pos x="50" y="60"/>
                  </a:cxn>
                  <a:cxn ang="0">
                    <a:pos x="0" y="0"/>
                  </a:cxn>
                </a:cxnLst>
                <a:rect l="0" t="0" r="r" b="b"/>
                <a:pathLst>
                  <a:path w="50" h="60">
                    <a:moveTo>
                      <a:pt x="0" y="0"/>
                    </a:moveTo>
                    <a:lnTo>
                      <a:pt x="50" y="6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93"/>
              <p:cNvSpPr>
                <a:spLocks/>
              </p:cNvSpPr>
              <p:nvPr/>
            </p:nvSpPr>
            <p:spPr bwMode="auto">
              <a:xfrm>
                <a:off x="4140" y="1424"/>
                <a:ext cx="20" cy="830"/>
              </a:xfrm>
              <a:custGeom>
                <a:avLst/>
                <a:gdLst/>
                <a:ahLst/>
                <a:cxnLst>
                  <a:cxn ang="0">
                    <a:pos x="0" y="0"/>
                  </a:cxn>
                  <a:cxn ang="0">
                    <a:pos x="0" y="830"/>
                  </a:cxn>
                </a:cxnLst>
                <a:rect l="0" t="0" r="r" b="b"/>
                <a:pathLst>
                  <a:path w="20" h="830">
                    <a:moveTo>
                      <a:pt x="0" y="0"/>
                    </a:moveTo>
                    <a:lnTo>
                      <a:pt x="0" y="83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92"/>
              <p:cNvSpPr>
                <a:spLocks/>
              </p:cNvSpPr>
              <p:nvPr/>
            </p:nvSpPr>
            <p:spPr bwMode="auto">
              <a:xfrm>
                <a:off x="4140" y="142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91"/>
              <p:cNvSpPr>
                <a:spLocks/>
              </p:cNvSpPr>
              <p:nvPr/>
            </p:nvSpPr>
            <p:spPr bwMode="auto">
              <a:xfrm>
                <a:off x="4230" y="1424"/>
                <a:ext cx="20" cy="830"/>
              </a:xfrm>
              <a:custGeom>
                <a:avLst/>
                <a:gdLst/>
                <a:ahLst/>
                <a:cxnLst>
                  <a:cxn ang="0">
                    <a:pos x="0" y="0"/>
                  </a:cxn>
                  <a:cxn ang="0">
                    <a:pos x="0" y="830"/>
                  </a:cxn>
                </a:cxnLst>
                <a:rect l="0" t="0" r="r" b="b"/>
                <a:pathLst>
                  <a:path w="20" h="830">
                    <a:moveTo>
                      <a:pt x="0" y="0"/>
                    </a:moveTo>
                    <a:lnTo>
                      <a:pt x="0" y="83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90"/>
              <p:cNvSpPr>
                <a:spLocks/>
              </p:cNvSpPr>
              <p:nvPr/>
            </p:nvSpPr>
            <p:spPr bwMode="auto">
              <a:xfrm>
                <a:off x="4840" y="2249"/>
                <a:ext cx="90" cy="20"/>
              </a:xfrm>
              <a:custGeom>
                <a:avLst/>
                <a:gdLst/>
                <a:ahLst/>
                <a:cxnLst>
                  <a:cxn ang="0">
                    <a:pos x="0" y="0"/>
                  </a:cxn>
                  <a:cxn ang="0">
                    <a:pos x="90" y="0"/>
                  </a:cxn>
                </a:cxnLst>
                <a:rect l="0" t="0" r="r" b="b"/>
                <a:pathLst>
                  <a:path w="90" h="20">
                    <a:moveTo>
                      <a:pt x="0" y="0"/>
                    </a:moveTo>
                    <a:lnTo>
                      <a:pt x="90" y="0"/>
                    </a:lnTo>
                  </a:path>
                </a:pathLst>
              </a:custGeom>
              <a:noFill/>
              <a:ln w="7620">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89"/>
              <p:cNvSpPr>
                <a:spLocks/>
              </p:cNvSpPr>
              <p:nvPr/>
            </p:nvSpPr>
            <p:spPr bwMode="auto">
              <a:xfrm>
                <a:off x="4840" y="2249"/>
                <a:ext cx="20" cy="20"/>
              </a:xfrm>
              <a:custGeom>
                <a:avLst/>
                <a:gdLst/>
                <a:ahLst/>
                <a:cxnLst>
                  <a:cxn ang="0">
                    <a:pos x="0" y="0"/>
                  </a:cxn>
                  <a:cxn ang="0">
                    <a:pos x="0" y="10"/>
                  </a:cxn>
                </a:cxnLst>
                <a:rect l="0" t="0" r="r" b="b"/>
                <a:pathLst>
                  <a:path w="20" h="20">
                    <a:moveTo>
                      <a:pt x="0" y="0"/>
                    </a:moveTo>
                    <a:lnTo>
                      <a:pt x="0"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88"/>
              <p:cNvSpPr>
                <a:spLocks/>
              </p:cNvSpPr>
              <p:nvPr/>
            </p:nvSpPr>
            <p:spPr bwMode="auto">
              <a:xfrm>
                <a:off x="483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87"/>
              <p:cNvSpPr>
                <a:spLocks/>
              </p:cNvSpPr>
              <p:nvPr/>
            </p:nvSpPr>
            <p:spPr bwMode="auto">
              <a:xfrm>
                <a:off x="4840" y="224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86"/>
              <p:cNvSpPr>
                <a:spLocks/>
              </p:cNvSpPr>
              <p:nvPr/>
            </p:nvSpPr>
            <p:spPr bwMode="auto">
              <a:xfrm>
                <a:off x="4930" y="2249"/>
                <a:ext cx="20" cy="20"/>
              </a:xfrm>
              <a:custGeom>
                <a:avLst/>
                <a:gdLst/>
                <a:ahLst/>
                <a:cxnLst>
                  <a:cxn ang="0">
                    <a:pos x="0" y="0"/>
                  </a:cxn>
                  <a:cxn ang="0">
                    <a:pos x="0" y="10"/>
                  </a:cxn>
                </a:cxnLst>
                <a:rect l="0" t="0" r="r" b="b"/>
                <a:pathLst>
                  <a:path w="20" h="20">
                    <a:moveTo>
                      <a:pt x="0" y="0"/>
                    </a:moveTo>
                    <a:lnTo>
                      <a:pt x="0"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85"/>
              <p:cNvSpPr>
                <a:spLocks/>
              </p:cNvSpPr>
              <p:nvPr/>
            </p:nvSpPr>
            <p:spPr bwMode="auto">
              <a:xfrm>
                <a:off x="492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84"/>
              <p:cNvSpPr>
                <a:spLocks/>
              </p:cNvSpPr>
              <p:nvPr/>
            </p:nvSpPr>
            <p:spPr bwMode="auto">
              <a:xfrm>
                <a:off x="4700" y="2204"/>
                <a:ext cx="50" cy="50"/>
              </a:xfrm>
              <a:custGeom>
                <a:avLst/>
                <a:gdLst/>
                <a:ahLst/>
                <a:cxnLst>
                  <a:cxn ang="0">
                    <a:pos x="0" y="0"/>
                  </a:cxn>
                  <a:cxn ang="0">
                    <a:pos x="50" y="50"/>
                  </a:cxn>
                  <a:cxn ang="0">
                    <a:pos x="0" y="0"/>
                  </a:cxn>
                </a:cxnLst>
                <a:rect l="0" t="0" r="r" b="b"/>
                <a:pathLst>
                  <a:path w="50" h="50">
                    <a:moveTo>
                      <a:pt x="0" y="0"/>
                    </a:moveTo>
                    <a:lnTo>
                      <a:pt x="50" y="5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83"/>
              <p:cNvSpPr>
                <a:spLocks/>
              </p:cNvSpPr>
              <p:nvPr/>
            </p:nvSpPr>
            <p:spPr bwMode="auto">
              <a:xfrm>
                <a:off x="4700" y="21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82"/>
              <p:cNvSpPr>
                <a:spLocks/>
              </p:cNvSpPr>
              <p:nvPr/>
            </p:nvSpPr>
            <p:spPr bwMode="auto">
              <a:xfrm>
                <a:off x="4700" y="20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81"/>
              <p:cNvSpPr>
                <a:spLocks/>
              </p:cNvSpPr>
              <p:nvPr/>
            </p:nvSpPr>
            <p:spPr bwMode="auto">
              <a:xfrm>
                <a:off x="4700" y="20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80"/>
              <p:cNvSpPr>
                <a:spLocks/>
              </p:cNvSpPr>
              <p:nvPr/>
            </p:nvSpPr>
            <p:spPr bwMode="auto">
              <a:xfrm>
                <a:off x="4700" y="19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79"/>
              <p:cNvSpPr>
                <a:spLocks/>
              </p:cNvSpPr>
              <p:nvPr/>
            </p:nvSpPr>
            <p:spPr bwMode="auto">
              <a:xfrm>
                <a:off x="4700" y="19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78"/>
              <p:cNvSpPr>
                <a:spLocks/>
              </p:cNvSpPr>
              <p:nvPr/>
            </p:nvSpPr>
            <p:spPr bwMode="auto">
              <a:xfrm>
                <a:off x="4700" y="18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77"/>
              <p:cNvSpPr>
                <a:spLocks/>
              </p:cNvSpPr>
              <p:nvPr/>
            </p:nvSpPr>
            <p:spPr bwMode="auto">
              <a:xfrm>
                <a:off x="4700" y="18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76"/>
              <p:cNvSpPr>
                <a:spLocks/>
              </p:cNvSpPr>
              <p:nvPr/>
            </p:nvSpPr>
            <p:spPr bwMode="auto">
              <a:xfrm>
                <a:off x="4700" y="17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75"/>
              <p:cNvSpPr>
                <a:spLocks/>
              </p:cNvSpPr>
              <p:nvPr/>
            </p:nvSpPr>
            <p:spPr bwMode="auto">
              <a:xfrm>
                <a:off x="4700" y="17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74"/>
              <p:cNvSpPr>
                <a:spLocks/>
              </p:cNvSpPr>
              <p:nvPr/>
            </p:nvSpPr>
            <p:spPr bwMode="auto">
              <a:xfrm>
                <a:off x="4700" y="16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73"/>
              <p:cNvSpPr>
                <a:spLocks/>
              </p:cNvSpPr>
              <p:nvPr/>
            </p:nvSpPr>
            <p:spPr bwMode="auto">
              <a:xfrm>
                <a:off x="4700" y="160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72"/>
              <p:cNvSpPr>
                <a:spLocks/>
              </p:cNvSpPr>
              <p:nvPr/>
            </p:nvSpPr>
            <p:spPr bwMode="auto">
              <a:xfrm>
                <a:off x="4700" y="155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71"/>
              <p:cNvSpPr>
                <a:spLocks/>
              </p:cNvSpPr>
              <p:nvPr/>
            </p:nvSpPr>
            <p:spPr bwMode="auto">
              <a:xfrm>
                <a:off x="4700" y="14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70"/>
              <p:cNvSpPr>
                <a:spLocks/>
              </p:cNvSpPr>
              <p:nvPr/>
            </p:nvSpPr>
            <p:spPr bwMode="auto">
              <a:xfrm>
                <a:off x="4700" y="14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69"/>
              <p:cNvSpPr>
                <a:spLocks/>
              </p:cNvSpPr>
              <p:nvPr/>
            </p:nvSpPr>
            <p:spPr bwMode="auto">
              <a:xfrm>
                <a:off x="4700" y="1384"/>
                <a:ext cx="90" cy="100"/>
              </a:xfrm>
              <a:custGeom>
                <a:avLst/>
                <a:gdLst/>
                <a:ahLst/>
                <a:cxnLst>
                  <a:cxn ang="0">
                    <a:pos x="0" y="0"/>
                  </a:cxn>
                  <a:cxn ang="0">
                    <a:pos x="90" y="100"/>
                  </a:cxn>
                  <a:cxn ang="0">
                    <a:pos x="0" y="0"/>
                  </a:cxn>
                </a:cxnLst>
                <a:rect l="0" t="0" r="r" b="b"/>
                <a:pathLst>
                  <a:path w="90" h="100">
                    <a:moveTo>
                      <a:pt x="0" y="0"/>
                    </a:moveTo>
                    <a:lnTo>
                      <a:pt x="90" y="10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68"/>
              <p:cNvSpPr>
                <a:spLocks/>
              </p:cNvSpPr>
              <p:nvPr/>
            </p:nvSpPr>
            <p:spPr bwMode="auto">
              <a:xfrm>
                <a:off x="4700" y="13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67"/>
              <p:cNvSpPr>
                <a:spLocks/>
              </p:cNvSpPr>
              <p:nvPr/>
            </p:nvSpPr>
            <p:spPr bwMode="auto">
              <a:xfrm>
                <a:off x="4700" y="12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66"/>
              <p:cNvSpPr>
                <a:spLocks/>
              </p:cNvSpPr>
              <p:nvPr/>
            </p:nvSpPr>
            <p:spPr bwMode="auto">
              <a:xfrm>
                <a:off x="4700" y="12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65"/>
              <p:cNvSpPr>
                <a:spLocks/>
              </p:cNvSpPr>
              <p:nvPr/>
            </p:nvSpPr>
            <p:spPr bwMode="auto">
              <a:xfrm>
                <a:off x="4700" y="11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64"/>
              <p:cNvSpPr>
                <a:spLocks/>
              </p:cNvSpPr>
              <p:nvPr/>
            </p:nvSpPr>
            <p:spPr bwMode="auto">
              <a:xfrm>
                <a:off x="4700" y="11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63"/>
              <p:cNvSpPr>
                <a:spLocks/>
              </p:cNvSpPr>
              <p:nvPr/>
            </p:nvSpPr>
            <p:spPr bwMode="auto">
              <a:xfrm>
                <a:off x="4700" y="10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62"/>
              <p:cNvSpPr>
                <a:spLocks/>
              </p:cNvSpPr>
              <p:nvPr/>
            </p:nvSpPr>
            <p:spPr bwMode="auto">
              <a:xfrm>
                <a:off x="4700" y="10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61"/>
              <p:cNvSpPr>
                <a:spLocks/>
              </p:cNvSpPr>
              <p:nvPr/>
            </p:nvSpPr>
            <p:spPr bwMode="auto">
              <a:xfrm>
                <a:off x="4700" y="95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60"/>
              <p:cNvSpPr>
                <a:spLocks/>
              </p:cNvSpPr>
              <p:nvPr/>
            </p:nvSpPr>
            <p:spPr bwMode="auto">
              <a:xfrm>
                <a:off x="4700" y="90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59"/>
              <p:cNvSpPr>
                <a:spLocks/>
              </p:cNvSpPr>
              <p:nvPr/>
            </p:nvSpPr>
            <p:spPr bwMode="auto">
              <a:xfrm>
                <a:off x="4720" y="864"/>
                <a:ext cx="70" cy="70"/>
              </a:xfrm>
              <a:custGeom>
                <a:avLst/>
                <a:gdLst/>
                <a:ahLst/>
                <a:cxnLst>
                  <a:cxn ang="0">
                    <a:pos x="0" y="0"/>
                  </a:cxn>
                  <a:cxn ang="0">
                    <a:pos x="70" y="70"/>
                  </a:cxn>
                  <a:cxn ang="0">
                    <a:pos x="0" y="0"/>
                  </a:cxn>
                </a:cxnLst>
                <a:rect l="0" t="0" r="r" b="b"/>
                <a:pathLst>
                  <a:path w="70" h="70">
                    <a:moveTo>
                      <a:pt x="0" y="0"/>
                    </a:moveTo>
                    <a:lnTo>
                      <a:pt x="70" y="7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58"/>
              <p:cNvSpPr>
                <a:spLocks/>
              </p:cNvSpPr>
              <p:nvPr/>
            </p:nvSpPr>
            <p:spPr bwMode="auto">
              <a:xfrm>
                <a:off x="4770" y="864"/>
                <a:ext cx="20" cy="20"/>
              </a:xfrm>
              <a:custGeom>
                <a:avLst/>
                <a:gdLst/>
                <a:ahLst/>
                <a:cxnLst>
                  <a:cxn ang="0">
                    <a:pos x="0" y="0"/>
                  </a:cxn>
                  <a:cxn ang="0">
                    <a:pos x="20" y="20"/>
                  </a:cxn>
                  <a:cxn ang="0">
                    <a:pos x="0" y="0"/>
                  </a:cxn>
                </a:cxnLst>
                <a:rect l="0" t="0" r="r" b="b"/>
                <a:pathLst>
                  <a:path w="20" h="20">
                    <a:moveTo>
                      <a:pt x="0" y="0"/>
                    </a:moveTo>
                    <a:lnTo>
                      <a:pt x="20" y="2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57"/>
              <p:cNvSpPr>
                <a:spLocks/>
              </p:cNvSpPr>
              <p:nvPr/>
            </p:nvSpPr>
            <p:spPr bwMode="auto">
              <a:xfrm>
                <a:off x="4700" y="864"/>
                <a:ext cx="20" cy="1390"/>
              </a:xfrm>
              <a:custGeom>
                <a:avLst/>
                <a:gdLst/>
                <a:ahLst/>
                <a:cxnLst>
                  <a:cxn ang="0">
                    <a:pos x="0" y="0"/>
                  </a:cxn>
                  <a:cxn ang="0">
                    <a:pos x="0" y="1390"/>
                  </a:cxn>
                </a:cxnLst>
                <a:rect l="0" t="0" r="r" b="b"/>
                <a:pathLst>
                  <a:path w="20" h="1390">
                    <a:moveTo>
                      <a:pt x="0" y="0"/>
                    </a:moveTo>
                    <a:lnTo>
                      <a:pt x="0" y="139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56"/>
              <p:cNvSpPr>
                <a:spLocks/>
              </p:cNvSpPr>
              <p:nvPr/>
            </p:nvSpPr>
            <p:spPr bwMode="auto">
              <a:xfrm>
                <a:off x="4700" y="86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55"/>
              <p:cNvSpPr>
                <a:spLocks/>
              </p:cNvSpPr>
              <p:nvPr/>
            </p:nvSpPr>
            <p:spPr bwMode="auto">
              <a:xfrm>
                <a:off x="4790" y="864"/>
                <a:ext cx="20" cy="1390"/>
              </a:xfrm>
              <a:custGeom>
                <a:avLst/>
                <a:gdLst/>
                <a:ahLst/>
                <a:cxnLst>
                  <a:cxn ang="0">
                    <a:pos x="0" y="0"/>
                  </a:cxn>
                  <a:cxn ang="0">
                    <a:pos x="0" y="1390"/>
                  </a:cxn>
                </a:cxnLst>
                <a:rect l="0" t="0" r="r" b="b"/>
                <a:pathLst>
                  <a:path w="20" h="1390">
                    <a:moveTo>
                      <a:pt x="0" y="0"/>
                    </a:moveTo>
                    <a:lnTo>
                      <a:pt x="0" y="139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54"/>
              <p:cNvSpPr>
                <a:spLocks/>
              </p:cNvSpPr>
              <p:nvPr/>
            </p:nvSpPr>
            <p:spPr bwMode="auto">
              <a:xfrm>
                <a:off x="4560" y="2247"/>
                <a:ext cx="90" cy="20"/>
              </a:xfrm>
              <a:custGeom>
                <a:avLst/>
                <a:gdLst/>
                <a:ahLst/>
                <a:cxnLst>
                  <a:cxn ang="0">
                    <a:pos x="0" y="0"/>
                  </a:cxn>
                  <a:cxn ang="0">
                    <a:pos x="90" y="0"/>
                  </a:cxn>
                </a:cxnLst>
                <a:rect l="0" t="0" r="r" b="b"/>
                <a:pathLst>
                  <a:path w="90" h="20">
                    <a:moveTo>
                      <a:pt x="0" y="0"/>
                    </a:moveTo>
                    <a:lnTo>
                      <a:pt x="90" y="0"/>
                    </a:lnTo>
                  </a:path>
                </a:pathLst>
              </a:custGeom>
              <a:noFill/>
              <a:ln w="1015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53"/>
              <p:cNvSpPr>
                <a:spLocks/>
              </p:cNvSpPr>
              <p:nvPr/>
            </p:nvSpPr>
            <p:spPr bwMode="auto">
              <a:xfrm>
                <a:off x="4560" y="2249"/>
                <a:ext cx="20" cy="20"/>
              </a:xfrm>
              <a:custGeom>
                <a:avLst/>
                <a:gdLst/>
                <a:ahLst/>
                <a:cxnLst>
                  <a:cxn ang="0">
                    <a:pos x="0" y="0"/>
                  </a:cxn>
                  <a:cxn ang="0">
                    <a:pos x="0" y="10"/>
                  </a:cxn>
                </a:cxnLst>
                <a:rect l="0" t="0" r="r" b="b"/>
                <a:pathLst>
                  <a:path w="20" h="20">
                    <a:moveTo>
                      <a:pt x="0" y="0"/>
                    </a:moveTo>
                    <a:lnTo>
                      <a:pt x="0"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52"/>
              <p:cNvSpPr>
                <a:spLocks/>
              </p:cNvSpPr>
              <p:nvPr/>
            </p:nvSpPr>
            <p:spPr bwMode="auto">
              <a:xfrm>
                <a:off x="455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51"/>
              <p:cNvSpPr>
                <a:spLocks/>
              </p:cNvSpPr>
              <p:nvPr/>
            </p:nvSpPr>
            <p:spPr bwMode="auto">
              <a:xfrm>
                <a:off x="4650" y="2249"/>
                <a:ext cx="20" cy="20"/>
              </a:xfrm>
              <a:custGeom>
                <a:avLst/>
                <a:gdLst/>
                <a:ahLst/>
                <a:cxnLst>
                  <a:cxn ang="0">
                    <a:pos x="0" y="0"/>
                  </a:cxn>
                  <a:cxn ang="0">
                    <a:pos x="0" y="10"/>
                  </a:cxn>
                </a:cxnLst>
                <a:rect l="0" t="0" r="r" b="b"/>
                <a:pathLst>
                  <a:path w="20" h="20">
                    <a:moveTo>
                      <a:pt x="0" y="0"/>
                    </a:moveTo>
                    <a:lnTo>
                      <a:pt x="0"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50"/>
              <p:cNvSpPr>
                <a:spLocks/>
              </p:cNvSpPr>
              <p:nvPr/>
            </p:nvSpPr>
            <p:spPr bwMode="auto">
              <a:xfrm>
                <a:off x="464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149"/>
              <p:cNvSpPr>
                <a:spLocks/>
              </p:cNvSpPr>
              <p:nvPr/>
            </p:nvSpPr>
            <p:spPr bwMode="auto">
              <a:xfrm>
                <a:off x="5390" y="2233"/>
                <a:ext cx="100" cy="21"/>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48"/>
              <p:cNvSpPr>
                <a:spLocks/>
              </p:cNvSpPr>
              <p:nvPr/>
            </p:nvSpPr>
            <p:spPr bwMode="auto">
              <a:xfrm>
                <a:off x="538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47"/>
              <p:cNvSpPr>
                <a:spLocks/>
              </p:cNvSpPr>
              <p:nvPr/>
            </p:nvSpPr>
            <p:spPr bwMode="auto">
              <a:xfrm>
                <a:off x="5385" y="2244"/>
                <a:ext cx="20" cy="20"/>
              </a:xfrm>
              <a:custGeom>
                <a:avLst/>
                <a:gdLst/>
                <a:ahLst/>
                <a:cxnLst>
                  <a:cxn ang="0">
                    <a:pos x="0" y="0"/>
                  </a:cxn>
                  <a:cxn ang="0">
                    <a:pos x="10" y="0"/>
                  </a:cxn>
                </a:cxnLst>
                <a:rect l="0" t="0" r="r" b="b"/>
                <a:pathLst>
                  <a:path w="20" h="20">
                    <a:moveTo>
                      <a:pt x="0" y="0"/>
                    </a:moveTo>
                    <a:lnTo>
                      <a:pt x="10" y="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46"/>
              <p:cNvSpPr>
                <a:spLocks/>
              </p:cNvSpPr>
              <p:nvPr/>
            </p:nvSpPr>
            <p:spPr bwMode="auto">
              <a:xfrm>
                <a:off x="5390" y="223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45"/>
              <p:cNvSpPr>
                <a:spLocks/>
              </p:cNvSpPr>
              <p:nvPr/>
            </p:nvSpPr>
            <p:spPr bwMode="auto">
              <a:xfrm>
                <a:off x="547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44"/>
              <p:cNvSpPr>
                <a:spLocks/>
              </p:cNvSpPr>
              <p:nvPr/>
            </p:nvSpPr>
            <p:spPr bwMode="auto">
              <a:xfrm>
                <a:off x="5475" y="2244"/>
                <a:ext cx="20" cy="20"/>
              </a:xfrm>
              <a:custGeom>
                <a:avLst/>
                <a:gdLst/>
                <a:ahLst/>
                <a:cxnLst>
                  <a:cxn ang="0">
                    <a:pos x="0" y="0"/>
                  </a:cxn>
                  <a:cxn ang="0">
                    <a:pos x="10" y="0"/>
                  </a:cxn>
                </a:cxnLst>
                <a:rect l="0" t="0" r="r" b="b"/>
                <a:pathLst>
                  <a:path w="20" h="20">
                    <a:moveTo>
                      <a:pt x="0" y="0"/>
                    </a:moveTo>
                    <a:lnTo>
                      <a:pt x="10" y="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43"/>
              <p:cNvSpPr>
                <a:spLocks/>
              </p:cNvSpPr>
              <p:nvPr/>
            </p:nvSpPr>
            <p:spPr bwMode="auto">
              <a:xfrm>
                <a:off x="5250" y="2204"/>
                <a:ext cx="60" cy="50"/>
              </a:xfrm>
              <a:custGeom>
                <a:avLst/>
                <a:gdLst/>
                <a:ahLst/>
                <a:cxnLst>
                  <a:cxn ang="0">
                    <a:pos x="0" y="0"/>
                  </a:cxn>
                  <a:cxn ang="0">
                    <a:pos x="60" y="50"/>
                  </a:cxn>
                  <a:cxn ang="0">
                    <a:pos x="0" y="0"/>
                  </a:cxn>
                </a:cxnLst>
                <a:rect l="0" t="0" r="r" b="b"/>
                <a:pathLst>
                  <a:path w="60" h="50">
                    <a:moveTo>
                      <a:pt x="0" y="0"/>
                    </a:moveTo>
                    <a:lnTo>
                      <a:pt x="60" y="5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42"/>
              <p:cNvSpPr>
                <a:spLocks/>
              </p:cNvSpPr>
              <p:nvPr/>
            </p:nvSpPr>
            <p:spPr bwMode="auto">
              <a:xfrm>
                <a:off x="5250" y="21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41"/>
              <p:cNvSpPr>
                <a:spLocks/>
              </p:cNvSpPr>
              <p:nvPr/>
            </p:nvSpPr>
            <p:spPr bwMode="auto">
              <a:xfrm>
                <a:off x="5250" y="20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40"/>
              <p:cNvSpPr>
                <a:spLocks/>
              </p:cNvSpPr>
              <p:nvPr/>
            </p:nvSpPr>
            <p:spPr bwMode="auto">
              <a:xfrm>
                <a:off x="5250" y="20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39"/>
              <p:cNvSpPr>
                <a:spLocks/>
              </p:cNvSpPr>
              <p:nvPr/>
            </p:nvSpPr>
            <p:spPr bwMode="auto">
              <a:xfrm>
                <a:off x="5250" y="19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38"/>
              <p:cNvSpPr>
                <a:spLocks/>
              </p:cNvSpPr>
              <p:nvPr/>
            </p:nvSpPr>
            <p:spPr bwMode="auto">
              <a:xfrm>
                <a:off x="5250" y="19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37"/>
              <p:cNvSpPr>
                <a:spLocks/>
              </p:cNvSpPr>
              <p:nvPr/>
            </p:nvSpPr>
            <p:spPr bwMode="auto">
              <a:xfrm>
                <a:off x="5250" y="18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36"/>
              <p:cNvSpPr>
                <a:spLocks/>
              </p:cNvSpPr>
              <p:nvPr/>
            </p:nvSpPr>
            <p:spPr bwMode="auto">
              <a:xfrm>
                <a:off x="5250" y="18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35"/>
              <p:cNvSpPr>
                <a:spLocks/>
              </p:cNvSpPr>
              <p:nvPr/>
            </p:nvSpPr>
            <p:spPr bwMode="auto">
              <a:xfrm>
                <a:off x="5250" y="17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34"/>
              <p:cNvSpPr>
                <a:spLocks/>
              </p:cNvSpPr>
              <p:nvPr/>
            </p:nvSpPr>
            <p:spPr bwMode="auto">
              <a:xfrm>
                <a:off x="5250" y="17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33"/>
              <p:cNvSpPr>
                <a:spLocks/>
              </p:cNvSpPr>
              <p:nvPr/>
            </p:nvSpPr>
            <p:spPr bwMode="auto">
              <a:xfrm>
                <a:off x="5250" y="16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32"/>
              <p:cNvSpPr>
                <a:spLocks/>
              </p:cNvSpPr>
              <p:nvPr/>
            </p:nvSpPr>
            <p:spPr bwMode="auto">
              <a:xfrm>
                <a:off x="5250" y="160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31"/>
              <p:cNvSpPr>
                <a:spLocks/>
              </p:cNvSpPr>
              <p:nvPr/>
            </p:nvSpPr>
            <p:spPr bwMode="auto">
              <a:xfrm>
                <a:off x="5250" y="155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30"/>
              <p:cNvSpPr>
                <a:spLocks/>
              </p:cNvSpPr>
              <p:nvPr/>
            </p:nvSpPr>
            <p:spPr bwMode="auto">
              <a:xfrm>
                <a:off x="5250" y="14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29"/>
              <p:cNvSpPr>
                <a:spLocks/>
              </p:cNvSpPr>
              <p:nvPr/>
            </p:nvSpPr>
            <p:spPr bwMode="auto">
              <a:xfrm>
                <a:off x="5250" y="14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28"/>
              <p:cNvSpPr>
                <a:spLocks/>
              </p:cNvSpPr>
              <p:nvPr/>
            </p:nvSpPr>
            <p:spPr bwMode="auto">
              <a:xfrm>
                <a:off x="5250" y="1384"/>
                <a:ext cx="90" cy="100"/>
              </a:xfrm>
              <a:custGeom>
                <a:avLst/>
                <a:gdLst/>
                <a:ahLst/>
                <a:cxnLst>
                  <a:cxn ang="0">
                    <a:pos x="0" y="0"/>
                  </a:cxn>
                  <a:cxn ang="0">
                    <a:pos x="90" y="100"/>
                  </a:cxn>
                  <a:cxn ang="0">
                    <a:pos x="0" y="0"/>
                  </a:cxn>
                </a:cxnLst>
                <a:rect l="0" t="0" r="r" b="b"/>
                <a:pathLst>
                  <a:path w="90" h="100">
                    <a:moveTo>
                      <a:pt x="0" y="0"/>
                    </a:moveTo>
                    <a:lnTo>
                      <a:pt x="90" y="10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7"/>
              <p:cNvSpPr>
                <a:spLocks/>
              </p:cNvSpPr>
              <p:nvPr/>
            </p:nvSpPr>
            <p:spPr bwMode="auto">
              <a:xfrm>
                <a:off x="5250" y="13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26"/>
              <p:cNvSpPr>
                <a:spLocks/>
              </p:cNvSpPr>
              <p:nvPr/>
            </p:nvSpPr>
            <p:spPr bwMode="auto">
              <a:xfrm>
                <a:off x="5250" y="12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25"/>
              <p:cNvSpPr>
                <a:spLocks/>
              </p:cNvSpPr>
              <p:nvPr/>
            </p:nvSpPr>
            <p:spPr bwMode="auto">
              <a:xfrm>
                <a:off x="5250" y="12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24"/>
              <p:cNvSpPr>
                <a:spLocks/>
              </p:cNvSpPr>
              <p:nvPr/>
            </p:nvSpPr>
            <p:spPr bwMode="auto">
              <a:xfrm>
                <a:off x="5300" y="1214"/>
                <a:ext cx="40" cy="50"/>
              </a:xfrm>
              <a:custGeom>
                <a:avLst/>
                <a:gdLst/>
                <a:ahLst/>
                <a:cxnLst>
                  <a:cxn ang="0">
                    <a:pos x="0" y="0"/>
                  </a:cxn>
                  <a:cxn ang="0">
                    <a:pos x="40" y="50"/>
                  </a:cxn>
                  <a:cxn ang="0">
                    <a:pos x="0" y="0"/>
                  </a:cxn>
                </a:cxnLst>
                <a:rect l="0" t="0" r="r" b="b"/>
                <a:pathLst>
                  <a:path w="40" h="50">
                    <a:moveTo>
                      <a:pt x="0" y="0"/>
                    </a:moveTo>
                    <a:lnTo>
                      <a:pt x="40" y="5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23"/>
              <p:cNvSpPr>
                <a:spLocks/>
              </p:cNvSpPr>
              <p:nvPr/>
            </p:nvSpPr>
            <p:spPr bwMode="auto">
              <a:xfrm>
                <a:off x="5250" y="1214"/>
                <a:ext cx="20" cy="1040"/>
              </a:xfrm>
              <a:custGeom>
                <a:avLst/>
                <a:gdLst/>
                <a:ahLst/>
                <a:cxnLst>
                  <a:cxn ang="0">
                    <a:pos x="0" y="0"/>
                  </a:cxn>
                  <a:cxn ang="0">
                    <a:pos x="0" y="1040"/>
                  </a:cxn>
                </a:cxnLst>
                <a:rect l="0" t="0" r="r" b="b"/>
                <a:pathLst>
                  <a:path w="20" h="1040">
                    <a:moveTo>
                      <a:pt x="0" y="0"/>
                    </a:moveTo>
                    <a:lnTo>
                      <a:pt x="0" y="104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22"/>
              <p:cNvSpPr>
                <a:spLocks/>
              </p:cNvSpPr>
              <p:nvPr/>
            </p:nvSpPr>
            <p:spPr bwMode="auto">
              <a:xfrm>
                <a:off x="5250" y="121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21"/>
              <p:cNvSpPr>
                <a:spLocks/>
              </p:cNvSpPr>
              <p:nvPr/>
            </p:nvSpPr>
            <p:spPr bwMode="auto">
              <a:xfrm>
                <a:off x="5340" y="1214"/>
                <a:ext cx="20" cy="1040"/>
              </a:xfrm>
              <a:custGeom>
                <a:avLst/>
                <a:gdLst/>
                <a:ahLst/>
                <a:cxnLst>
                  <a:cxn ang="0">
                    <a:pos x="0" y="0"/>
                  </a:cxn>
                  <a:cxn ang="0">
                    <a:pos x="0" y="1040"/>
                  </a:cxn>
                </a:cxnLst>
                <a:rect l="0" t="0" r="r" b="b"/>
                <a:pathLst>
                  <a:path w="20" h="1040">
                    <a:moveTo>
                      <a:pt x="0" y="0"/>
                    </a:moveTo>
                    <a:lnTo>
                      <a:pt x="0" y="104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Rectangle 120"/>
              <p:cNvSpPr>
                <a:spLocks/>
              </p:cNvSpPr>
              <p:nvPr/>
            </p:nvSpPr>
            <p:spPr bwMode="auto">
              <a:xfrm>
                <a:off x="5110" y="2233"/>
                <a:ext cx="100" cy="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19"/>
              <p:cNvSpPr>
                <a:spLocks/>
              </p:cNvSpPr>
              <p:nvPr/>
            </p:nvSpPr>
            <p:spPr bwMode="auto">
              <a:xfrm>
                <a:off x="510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18"/>
              <p:cNvSpPr>
                <a:spLocks/>
              </p:cNvSpPr>
              <p:nvPr/>
            </p:nvSpPr>
            <p:spPr bwMode="auto">
              <a:xfrm>
                <a:off x="5105" y="2244"/>
                <a:ext cx="20" cy="20"/>
              </a:xfrm>
              <a:custGeom>
                <a:avLst/>
                <a:gdLst/>
                <a:ahLst/>
                <a:cxnLst>
                  <a:cxn ang="0">
                    <a:pos x="0" y="0"/>
                  </a:cxn>
                  <a:cxn ang="0">
                    <a:pos x="10" y="0"/>
                  </a:cxn>
                </a:cxnLst>
                <a:rect l="0" t="0" r="r" b="b"/>
                <a:pathLst>
                  <a:path w="20" h="20">
                    <a:moveTo>
                      <a:pt x="0" y="0"/>
                    </a:moveTo>
                    <a:lnTo>
                      <a:pt x="10" y="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17"/>
              <p:cNvSpPr>
                <a:spLocks/>
              </p:cNvSpPr>
              <p:nvPr/>
            </p:nvSpPr>
            <p:spPr bwMode="auto">
              <a:xfrm>
                <a:off x="5110" y="2234"/>
                <a:ext cx="100" cy="20"/>
              </a:xfrm>
              <a:custGeom>
                <a:avLst/>
                <a:gdLst/>
                <a:ahLst/>
                <a:cxnLst>
                  <a:cxn ang="0">
                    <a:pos x="0" y="0"/>
                  </a:cxn>
                  <a:cxn ang="0">
                    <a:pos x="100" y="0"/>
                  </a:cxn>
                  <a:cxn ang="0">
                    <a:pos x="0" y="0"/>
                  </a:cxn>
                </a:cxnLst>
                <a:rect l="0" t="0" r="r" b="b"/>
                <a:pathLst>
                  <a:path w="100" h="20">
                    <a:moveTo>
                      <a:pt x="0" y="0"/>
                    </a:moveTo>
                    <a:lnTo>
                      <a:pt x="10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16"/>
              <p:cNvSpPr>
                <a:spLocks/>
              </p:cNvSpPr>
              <p:nvPr/>
            </p:nvSpPr>
            <p:spPr bwMode="auto">
              <a:xfrm>
                <a:off x="520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115"/>
              <p:cNvSpPr>
                <a:spLocks/>
              </p:cNvSpPr>
              <p:nvPr/>
            </p:nvSpPr>
            <p:spPr bwMode="auto">
              <a:xfrm>
                <a:off x="5205" y="2244"/>
                <a:ext cx="20" cy="20"/>
              </a:xfrm>
              <a:custGeom>
                <a:avLst/>
                <a:gdLst/>
                <a:ahLst/>
                <a:cxnLst>
                  <a:cxn ang="0">
                    <a:pos x="0" y="0"/>
                  </a:cxn>
                  <a:cxn ang="0">
                    <a:pos x="10" y="0"/>
                  </a:cxn>
                </a:cxnLst>
                <a:rect l="0" t="0" r="r" b="b"/>
                <a:pathLst>
                  <a:path w="20" h="20">
                    <a:moveTo>
                      <a:pt x="0" y="0"/>
                    </a:moveTo>
                    <a:lnTo>
                      <a:pt x="10" y="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14"/>
              <p:cNvSpPr>
                <a:spLocks/>
              </p:cNvSpPr>
              <p:nvPr/>
            </p:nvSpPr>
            <p:spPr bwMode="auto">
              <a:xfrm>
                <a:off x="5950" y="2214"/>
                <a:ext cx="90" cy="20"/>
              </a:xfrm>
              <a:custGeom>
                <a:avLst/>
                <a:gdLst/>
                <a:ahLst/>
                <a:cxnLst>
                  <a:cxn ang="0">
                    <a:pos x="0" y="0"/>
                  </a:cxn>
                  <a:cxn ang="0">
                    <a:pos x="90" y="0"/>
                  </a:cxn>
                </a:cxnLst>
                <a:rect l="0" t="0" r="r" b="b"/>
                <a:pathLst>
                  <a:path w="90" h="20">
                    <a:moveTo>
                      <a:pt x="0" y="0"/>
                    </a:moveTo>
                    <a:lnTo>
                      <a:pt x="90" y="0"/>
                    </a:lnTo>
                  </a:path>
                </a:pathLst>
              </a:custGeom>
              <a:noFill/>
              <a:ln w="52069">
                <a:solidFill>
                  <a:srgbClr val="7F7F7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13"/>
              <p:cNvSpPr>
                <a:spLocks/>
              </p:cNvSpPr>
              <p:nvPr/>
            </p:nvSpPr>
            <p:spPr bwMode="auto">
              <a:xfrm>
                <a:off x="5950" y="2174"/>
                <a:ext cx="20" cy="80"/>
              </a:xfrm>
              <a:custGeom>
                <a:avLst/>
                <a:gdLst/>
                <a:ahLst/>
                <a:cxnLst>
                  <a:cxn ang="0">
                    <a:pos x="0" y="0"/>
                  </a:cxn>
                  <a:cxn ang="0">
                    <a:pos x="0" y="80"/>
                  </a:cxn>
                </a:cxnLst>
                <a:rect l="0" t="0" r="r" b="b"/>
                <a:pathLst>
                  <a:path w="20" h="80">
                    <a:moveTo>
                      <a:pt x="0" y="0"/>
                    </a:moveTo>
                    <a:lnTo>
                      <a:pt x="0" y="8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12"/>
              <p:cNvSpPr>
                <a:spLocks/>
              </p:cNvSpPr>
              <p:nvPr/>
            </p:nvSpPr>
            <p:spPr bwMode="auto">
              <a:xfrm>
                <a:off x="5950" y="217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11"/>
              <p:cNvSpPr>
                <a:spLocks/>
              </p:cNvSpPr>
              <p:nvPr/>
            </p:nvSpPr>
            <p:spPr bwMode="auto">
              <a:xfrm>
                <a:off x="6040" y="2174"/>
                <a:ext cx="20" cy="80"/>
              </a:xfrm>
              <a:custGeom>
                <a:avLst/>
                <a:gdLst/>
                <a:ahLst/>
                <a:cxnLst>
                  <a:cxn ang="0">
                    <a:pos x="0" y="0"/>
                  </a:cxn>
                  <a:cxn ang="0">
                    <a:pos x="0" y="80"/>
                  </a:cxn>
                </a:cxnLst>
                <a:rect l="0" t="0" r="r" b="b"/>
                <a:pathLst>
                  <a:path w="20" h="80">
                    <a:moveTo>
                      <a:pt x="0" y="0"/>
                    </a:moveTo>
                    <a:lnTo>
                      <a:pt x="0" y="8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10"/>
              <p:cNvSpPr>
                <a:spLocks/>
              </p:cNvSpPr>
              <p:nvPr/>
            </p:nvSpPr>
            <p:spPr bwMode="auto">
              <a:xfrm>
                <a:off x="5810" y="2204"/>
                <a:ext cx="60" cy="50"/>
              </a:xfrm>
              <a:custGeom>
                <a:avLst/>
                <a:gdLst/>
                <a:ahLst/>
                <a:cxnLst>
                  <a:cxn ang="0">
                    <a:pos x="0" y="0"/>
                  </a:cxn>
                  <a:cxn ang="0">
                    <a:pos x="60" y="50"/>
                  </a:cxn>
                  <a:cxn ang="0">
                    <a:pos x="0" y="0"/>
                  </a:cxn>
                </a:cxnLst>
                <a:rect l="0" t="0" r="r" b="b"/>
                <a:pathLst>
                  <a:path w="60" h="50">
                    <a:moveTo>
                      <a:pt x="0" y="0"/>
                    </a:moveTo>
                    <a:lnTo>
                      <a:pt x="60" y="5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09"/>
              <p:cNvSpPr>
                <a:spLocks/>
              </p:cNvSpPr>
              <p:nvPr/>
            </p:nvSpPr>
            <p:spPr bwMode="auto">
              <a:xfrm>
                <a:off x="5810" y="21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08"/>
              <p:cNvSpPr>
                <a:spLocks/>
              </p:cNvSpPr>
              <p:nvPr/>
            </p:nvSpPr>
            <p:spPr bwMode="auto">
              <a:xfrm>
                <a:off x="5810" y="20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07"/>
              <p:cNvSpPr>
                <a:spLocks/>
              </p:cNvSpPr>
              <p:nvPr/>
            </p:nvSpPr>
            <p:spPr bwMode="auto">
              <a:xfrm>
                <a:off x="5810" y="20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06"/>
              <p:cNvSpPr>
                <a:spLocks/>
              </p:cNvSpPr>
              <p:nvPr/>
            </p:nvSpPr>
            <p:spPr bwMode="auto">
              <a:xfrm>
                <a:off x="5810" y="19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05"/>
              <p:cNvSpPr>
                <a:spLocks/>
              </p:cNvSpPr>
              <p:nvPr/>
            </p:nvSpPr>
            <p:spPr bwMode="auto">
              <a:xfrm>
                <a:off x="5810" y="19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104"/>
              <p:cNvSpPr>
                <a:spLocks/>
              </p:cNvSpPr>
              <p:nvPr/>
            </p:nvSpPr>
            <p:spPr bwMode="auto">
              <a:xfrm>
                <a:off x="5810" y="18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103"/>
              <p:cNvSpPr>
                <a:spLocks/>
              </p:cNvSpPr>
              <p:nvPr/>
            </p:nvSpPr>
            <p:spPr bwMode="auto">
              <a:xfrm>
                <a:off x="5810" y="18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02"/>
              <p:cNvSpPr>
                <a:spLocks/>
              </p:cNvSpPr>
              <p:nvPr/>
            </p:nvSpPr>
            <p:spPr bwMode="auto">
              <a:xfrm>
                <a:off x="5810" y="17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101"/>
              <p:cNvSpPr>
                <a:spLocks/>
              </p:cNvSpPr>
              <p:nvPr/>
            </p:nvSpPr>
            <p:spPr bwMode="auto">
              <a:xfrm>
                <a:off x="5810" y="17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00"/>
              <p:cNvSpPr>
                <a:spLocks/>
              </p:cNvSpPr>
              <p:nvPr/>
            </p:nvSpPr>
            <p:spPr bwMode="auto">
              <a:xfrm>
                <a:off x="5810" y="16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99"/>
              <p:cNvSpPr>
                <a:spLocks/>
              </p:cNvSpPr>
              <p:nvPr/>
            </p:nvSpPr>
            <p:spPr bwMode="auto">
              <a:xfrm>
                <a:off x="5810" y="160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98"/>
              <p:cNvSpPr>
                <a:spLocks/>
              </p:cNvSpPr>
              <p:nvPr/>
            </p:nvSpPr>
            <p:spPr bwMode="auto">
              <a:xfrm>
                <a:off x="5810" y="155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97"/>
              <p:cNvSpPr>
                <a:spLocks/>
              </p:cNvSpPr>
              <p:nvPr/>
            </p:nvSpPr>
            <p:spPr bwMode="auto">
              <a:xfrm>
                <a:off x="5810" y="14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96"/>
              <p:cNvSpPr>
                <a:spLocks/>
              </p:cNvSpPr>
              <p:nvPr/>
            </p:nvSpPr>
            <p:spPr bwMode="auto">
              <a:xfrm>
                <a:off x="5810" y="14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95"/>
              <p:cNvSpPr>
                <a:spLocks/>
              </p:cNvSpPr>
              <p:nvPr/>
            </p:nvSpPr>
            <p:spPr bwMode="auto">
              <a:xfrm>
                <a:off x="5810" y="1384"/>
                <a:ext cx="90" cy="100"/>
              </a:xfrm>
              <a:custGeom>
                <a:avLst/>
                <a:gdLst/>
                <a:ahLst/>
                <a:cxnLst>
                  <a:cxn ang="0">
                    <a:pos x="0" y="0"/>
                  </a:cxn>
                  <a:cxn ang="0">
                    <a:pos x="90" y="100"/>
                  </a:cxn>
                  <a:cxn ang="0">
                    <a:pos x="0" y="0"/>
                  </a:cxn>
                </a:cxnLst>
                <a:rect l="0" t="0" r="r" b="b"/>
                <a:pathLst>
                  <a:path w="90" h="100">
                    <a:moveTo>
                      <a:pt x="0" y="0"/>
                    </a:moveTo>
                    <a:lnTo>
                      <a:pt x="90" y="10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94"/>
              <p:cNvSpPr>
                <a:spLocks/>
              </p:cNvSpPr>
              <p:nvPr/>
            </p:nvSpPr>
            <p:spPr bwMode="auto">
              <a:xfrm>
                <a:off x="5810" y="13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93"/>
              <p:cNvSpPr>
                <a:spLocks/>
              </p:cNvSpPr>
              <p:nvPr/>
            </p:nvSpPr>
            <p:spPr bwMode="auto">
              <a:xfrm>
                <a:off x="5810" y="12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92"/>
              <p:cNvSpPr>
                <a:spLocks/>
              </p:cNvSpPr>
              <p:nvPr/>
            </p:nvSpPr>
            <p:spPr bwMode="auto">
              <a:xfrm>
                <a:off x="5810" y="12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91"/>
              <p:cNvSpPr>
                <a:spLocks/>
              </p:cNvSpPr>
              <p:nvPr/>
            </p:nvSpPr>
            <p:spPr bwMode="auto">
              <a:xfrm>
                <a:off x="5810" y="11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90"/>
              <p:cNvSpPr>
                <a:spLocks/>
              </p:cNvSpPr>
              <p:nvPr/>
            </p:nvSpPr>
            <p:spPr bwMode="auto">
              <a:xfrm>
                <a:off x="5810" y="11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89"/>
              <p:cNvSpPr>
                <a:spLocks/>
              </p:cNvSpPr>
              <p:nvPr/>
            </p:nvSpPr>
            <p:spPr bwMode="auto">
              <a:xfrm>
                <a:off x="5810" y="10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88"/>
              <p:cNvSpPr>
                <a:spLocks/>
              </p:cNvSpPr>
              <p:nvPr/>
            </p:nvSpPr>
            <p:spPr bwMode="auto">
              <a:xfrm>
                <a:off x="5810" y="10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87"/>
              <p:cNvSpPr>
                <a:spLocks/>
              </p:cNvSpPr>
              <p:nvPr/>
            </p:nvSpPr>
            <p:spPr bwMode="auto">
              <a:xfrm>
                <a:off x="5810" y="95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86"/>
              <p:cNvSpPr>
                <a:spLocks/>
              </p:cNvSpPr>
              <p:nvPr/>
            </p:nvSpPr>
            <p:spPr bwMode="auto">
              <a:xfrm>
                <a:off x="5810" y="90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85"/>
              <p:cNvSpPr>
                <a:spLocks/>
              </p:cNvSpPr>
              <p:nvPr/>
            </p:nvSpPr>
            <p:spPr bwMode="auto">
              <a:xfrm>
                <a:off x="5810" y="8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84"/>
              <p:cNvSpPr>
                <a:spLocks/>
              </p:cNvSpPr>
              <p:nvPr/>
            </p:nvSpPr>
            <p:spPr bwMode="auto">
              <a:xfrm>
                <a:off x="5810" y="7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83"/>
              <p:cNvSpPr>
                <a:spLocks/>
              </p:cNvSpPr>
              <p:nvPr/>
            </p:nvSpPr>
            <p:spPr bwMode="auto">
              <a:xfrm>
                <a:off x="5810" y="7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82"/>
              <p:cNvSpPr>
                <a:spLocks/>
              </p:cNvSpPr>
              <p:nvPr/>
            </p:nvSpPr>
            <p:spPr bwMode="auto">
              <a:xfrm>
                <a:off x="5840" y="714"/>
                <a:ext cx="60" cy="60"/>
              </a:xfrm>
              <a:custGeom>
                <a:avLst/>
                <a:gdLst/>
                <a:ahLst/>
                <a:cxnLst>
                  <a:cxn ang="0">
                    <a:pos x="0" y="0"/>
                  </a:cxn>
                  <a:cxn ang="0">
                    <a:pos x="60" y="60"/>
                  </a:cxn>
                  <a:cxn ang="0">
                    <a:pos x="0" y="0"/>
                  </a:cxn>
                </a:cxnLst>
                <a:rect l="0" t="0" r="r" b="b"/>
                <a:pathLst>
                  <a:path w="60" h="60">
                    <a:moveTo>
                      <a:pt x="0" y="0"/>
                    </a:moveTo>
                    <a:lnTo>
                      <a:pt x="60" y="6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81"/>
              <p:cNvSpPr>
                <a:spLocks/>
              </p:cNvSpPr>
              <p:nvPr/>
            </p:nvSpPr>
            <p:spPr bwMode="auto">
              <a:xfrm>
                <a:off x="5890" y="714"/>
                <a:ext cx="20" cy="20"/>
              </a:xfrm>
              <a:custGeom>
                <a:avLst/>
                <a:gdLst/>
                <a:ahLst/>
                <a:cxnLst>
                  <a:cxn ang="0">
                    <a:pos x="0" y="0"/>
                  </a:cxn>
                  <a:cxn ang="0">
                    <a:pos x="10" y="10"/>
                  </a:cxn>
                  <a:cxn ang="0">
                    <a:pos x="0" y="0"/>
                  </a:cxn>
                </a:cxnLst>
                <a:rect l="0" t="0" r="r" b="b"/>
                <a:pathLst>
                  <a:path w="20" h="20">
                    <a:moveTo>
                      <a:pt x="0" y="0"/>
                    </a:moveTo>
                    <a:lnTo>
                      <a:pt x="10" y="1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80"/>
              <p:cNvSpPr>
                <a:spLocks/>
              </p:cNvSpPr>
              <p:nvPr/>
            </p:nvSpPr>
            <p:spPr bwMode="auto">
              <a:xfrm>
                <a:off x="5810" y="714"/>
                <a:ext cx="20" cy="1540"/>
              </a:xfrm>
              <a:custGeom>
                <a:avLst/>
                <a:gdLst/>
                <a:ahLst/>
                <a:cxnLst>
                  <a:cxn ang="0">
                    <a:pos x="0" y="0"/>
                  </a:cxn>
                  <a:cxn ang="0">
                    <a:pos x="0" y="1540"/>
                  </a:cxn>
                </a:cxnLst>
                <a:rect l="0" t="0" r="r" b="b"/>
                <a:pathLst>
                  <a:path w="20" h="1540">
                    <a:moveTo>
                      <a:pt x="0" y="0"/>
                    </a:moveTo>
                    <a:lnTo>
                      <a:pt x="0" y="154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79"/>
              <p:cNvSpPr>
                <a:spLocks/>
              </p:cNvSpPr>
              <p:nvPr/>
            </p:nvSpPr>
            <p:spPr bwMode="auto">
              <a:xfrm>
                <a:off x="5810" y="71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78"/>
              <p:cNvSpPr>
                <a:spLocks/>
              </p:cNvSpPr>
              <p:nvPr/>
            </p:nvSpPr>
            <p:spPr bwMode="auto">
              <a:xfrm>
                <a:off x="5900" y="714"/>
                <a:ext cx="20" cy="1540"/>
              </a:xfrm>
              <a:custGeom>
                <a:avLst/>
                <a:gdLst/>
                <a:ahLst/>
                <a:cxnLst>
                  <a:cxn ang="0">
                    <a:pos x="0" y="0"/>
                  </a:cxn>
                  <a:cxn ang="0">
                    <a:pos x="0" y="1540"/>
                  </a:cxn>
                </a:cxnLst>
                <a:rect l="0" t="0" r="r" b="b"/>
                <a:pathLst>
                  <a:path w="20" h="1540">
                    <a:moveTo>
                      <a:pt x="0" y="0"/>
                    </a:moveTo>
                    <a:lnTo>
                      <a:pt x="0" y="154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77"/>
              <p:cNvSpPr>
                <a:spLocks/>
              </p:cNvSpPr>
              <p:nvPr/>
            </p:nvSpPr>
            <p:spPr bwMode="auto">
              <a:xfrm>
                <a:off x="5670" y="2247"/>
                <a:ext cx="90" cy="20"/>
              </a:xfrm>
              <a:custGeom>
                <a:avLst/>
                <a:gdLst/>
                <a:ahLst/>
                <a:cxnLst>
                  <a:cxn ang="0">
                    <a:pos x="0" y="0"/>
                  </a:cxn>
                  <a:cxn ang="0">
                    <a:pos x="90" y="0"/>
                  </a:cxn>
                </a:cxnLst>
                <a:rect l="0" t="0" r="r" b="b"/>
                <a:pathLst>
                  <a:path w="90" h="20">
                    <a:moveTo>
                      <a:pt x="0" y="0"/>
                    </a:moveTo>
                    <a:lnTo>
                      <a:pt x="90" y="0"/>
                    </a:lnTo>
                  </a:path>
                </a:pathLst>
              </a:custGeom>
              <a:noFill/>
              <a:ln w="10159">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76"/>
              <p:cNvSpPr>
                <a:spLocks/>
              </p:cNvSpPr>
              <p:nvPr/>
            </p:nvSpPr>
            <p:spPr bwMode="auto">
              <a:xfrm>
                <a:off x="5670" y="2249"/>
                <a:ext cx="20" cy="20"/>
              </a:xfrm>
              <a:custGeom>
                <a:avLst/>
                <a:gdLst/>
                <a:ahLst/>
                <a:cxnLst>
                  <a:cxn ang="0">
                    <a:pos x="0" y="0"/>
                  </a:cxn>
                  <a:cxn ang="0">
                    <a:pos x="0" y="10"/>
                  </a:cxn>
                </a:cxnLst>
                <a:rect l="0" t="0" r="r" b="b"/>
                <a:pathLst>
                  <a:path w="20" h="20">
                    <a:moveTo>
                      <a:pt x="0" y="0"/>
                    </a:moveTo>
                    <a:lnTo>
                      <a:pt x="0"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75"/>
              <p:cNvSpPr>
                <a:spLocks/>
              </p:cNvSpPr>
              <p:nvPr/>
            </p:nvSpPr>
            <p:spPr bwMode="auto">
              <a:xfrm>
                <a:off x="566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74"/>
              <p:cNvSpPr>
                <a:spLocks/>
              </p:cNvSpPr>
              <p:nvPr/>
            </p:nvSpPr>
            <p:spPr bwMode="auto">
              <a:xfrm>
                <a:off x="5760" y="2249"/>
                <a:ext cx="20" cy="20"/>
              </a:xfrm>
              <a:custGeom>
                <a:avLst/>
                <a:gdLst/>
                <a:ahLst/>
                <a:cxnLst>
                  <a:cxn ang="0">
                    <a:pos x="0" y="0"/>
                  </a:cxn>
                  <a:cxn ang="0">
                    <a:pos x="0" y="10"/>
                  </a:cxn>
                </a:cxnLst>
                <a:rect l="0" t="0" r="r" b="b"/>
                <a:pathLst>
                  <a:path w="20" h="20">
                    <a:moveTo>
                      <a:pt x="0" y="0"/>
                    </a:moveTo>
                    <a:lnTo>
                      <a:pt x="0" y="10"/>
                    </a:lnTo>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73"/>
              <p:cNvSpPr>
                <a:spLocks/>
              </p:cNvSpPr>
              <p:nvPr/>
            </p:nvSpPr>
            <p:spPr bwMode="auto">
              <a:xfrm>
                <a:off x="5755" y="2249"/>
                <a:ext cx="20" cy="20"/>
              </a:xfrm>
              <a:custGeom>
                <a:avLst/>
                <a:gdLst/>
                <a:ahLst/>
                <a:cxnLst>
                  <a:cxn ang="0">
                    <a:pos x="0" y="0"/>
                  </a:cxn>
                  <a:cxn ang="0">
                    <a:pos x="10" y="0"/>
                  </a:cxn>
                </a:cxnLst>
                <a:rect l="0" t="0" r="r" b="b"/>
                <a:pathLst>
                  <a:path w="20" h="20">
                    <a:moveTo>
                      <a:pt x="0" y="0"/>
                    </a:moveTo>
                    <a:lnTo>
                      <a:pt x="1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72"/>
              <p:cNvSpPr>
                <a:spLocks/>
              </p:cNvSpPr>
              <p:nvPr/>
            </p:nvSpPr>
            <p:spPr bwMode="auto">
              <a:xfrm>
                <a:off x="3580" y="2204"/>
                <a:ext cx="60" cy="50"/>
              </a:xfrm>
              <a:custGeom>
                <a:avLst/>
                <a:gdLst/>
                <a:ahLst/>
                <a:cxnLst>
                  <a:cxn ang="0">
                    <a:pos x="0" y="0"/>
                  </a:cxn>
                  <a:cxn ang="0">
                    <a:pos x="60" y="50"/>
                  </a:cxn>
                  <a:cxn ang="0">
                    <a:pos x="0" y="0"/>
                  </a:cxn>
                </a:cxnLst>
                <a:rect l="0" t="0" r="r" b="b"/>
                <a:pathLst>
                  <a:path w="60" h="50">
                    <a:moveTo>
                      <a:pt x="0" y="0"/>
                    </a:moveTo>
                    <a:lnTo>
                      <a:pt x="60" y="5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71"/>
              <p:cNvSpPr>
                <a:spLocks/>
              </p:cNvSpPr>
              <p:nvPr/>
            </p:nvSpPr>
            <p:spPr bwMode="auto">
              <a:xfrm>
                <a:off x="3580" y="21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70"/>
              <p:cNvSpPr>
                <a:spLocks/>
              </p:cNvSpPr>
              <p:nvPr/>
            </p:nvSpPr>
            <p:spPr bwMode="auto">
              <a:xfrm>
                <a:off x="3580" y="209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69"/>
              <p:cNvSpPr>
                <a:spLocks/>
              </p:cNvSpPr>
              <p:nvPr/>
            </p:nvSpPr>
            <p:spPr bwMode="auto">
              <a:xfrm>
                <a:off x="3580" y="204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68"/>
              <p:cNvSpPr>
                <a:spLocks/>
              </p:cNvSpPr>
              <p:nvPr/>
            </p:nvSpPr>
            <p:spPr bwMode="auto">
              <a:xfrm>
                <a:off x="3580" y="198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67"/>
              <p:cNvSpPr>
                <a:spLocks/>
              </p:cNvSpPr>
              <p:nvPr/>
            </p:nvSpPr>
            <p:spPr bwMode="auto">
              <a:xfrm>
                <a:off x="3580" y="193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66"/>
              <p:cNvSpPr>
                <a:spLocks/>
              </p:cNvSpPr>
              <p:nvPr/>
            </p:nvSpPr>
            <p:spPr bwMode="auto">
              <a:xfrm>
                <a:off x="3580" y="187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65"/>
              <p:cNvSpPr>
                <a:spLocks/>
              </p:cNvSpPr>
              <p:nvPr/>
            </p:nvSpPr>
            <p:spPr bwMode="auto">
              <a:xfrm>
                <a:off x="3580" y="182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64"/>
              <p:cNvSpPr>
                <a:spLocks/>
              </p:cNvSpPr>
              <p:nvPr/>
            </p:nvSpPr>
            <p:spPr bwMode="auto">
              <a:xfrm>
                <a:off x="3580" y="17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63"/>
              <p:cNvSpPr>
                <a:spLocks/>
              </p:cNvSpPr>
              <p:nvPr/>
            </p:nvSpPr>
            <p:spPr bwMode="auto">
              <a:xfrm>
                <a:off x="3580" y="171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62"/>
              <p:cNvSpPr>
                <a:spLocks/>
              </p:cNvSpPr>
              <p:nvPr/>
            </p:nvSpPr>
            <p:spPr bwMode="auto">
              <a:xfrm>
                <a:off x="3580" y="1664"/>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61"/>
              <p:cNvSpPr>
                <a:spLocks/>
              </p:cNvSpPr>
              <p:nvPr/>
            </p:nvSpPr>
            <p:spPr bwMode="auto">
              <a:xfrm>
                <a:off x="3590" y="1614"/>
                <a:ext cx="80" cy="80"/>
              </a:xfrm>
              <a:custGeom>
                <a:avLst/>
                <a:gdLst/>
                <a:ahLst/>
                <a:cxnLst>
                  <a:cxn ang="0">
                    <a:pos x="0" y="0"/>
                  </a:cxn>
                  <a:cxn ang="0">
                    <a:pos x="80" y="80"/>
                  </a:cxn>
                  <a:cxn ang="0">
                    <a:pos x="0" y="0"/>
                  </a:cxn>
                </a:cxnLst>
                <a:rect l="0" t="0" r="r" b="b"/>
                <a:pathLst>
                  <a:path w="80" h="80">
                    <a:moveTo>
                      <a:pt x="0" y="0"/>
                    </a:moveTo>
                    <a:lnTo>
                      <a:pt x="80" y="8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60"/>
              <p:cNvSpPr>
                <a:spLocks/>
              </p:cNvSpPr>
              <p:nvPr/>
            </p:nvSpPr>
            <p:spPr bwMode="auto">
              <a:xfrm>
                <a:off x="3640" y="1614"/>
                <a:ext cx="30" cy="30"/>
              </a:xfrm>
              <a:custGeom>
                <a:avLst/>
                <a:gdLst/>
                <a:ahLst/>
                <a:cxnLst>
                  <a:cxn ang="0">
                    <a:pos x="0" y="0"/>
                  </a:cxn>
                  <a:cxn ang="0">
                    <a:pos x="30" y="30"/>
                  </a:cxn>
                  <a:cxn ang="0">
                    <a:pos x="0" y="0"/>
                  </a:cxn>
                </a:cxnLst>
                <a:rect l="0" t="0" r="r" b="b"/>
                <a:pathLst>
                  <a:path w="30" h="30">
                    <a:moveTo>
                      <a:pt x="0" y="0"/>
                    </a:moveTo>
                    <a:lnTo>
                      <a:pt x="30" y="3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59"/>
              <p:cNvSpPr>
                <a:spLocks/>
              </p:cNvSpPr>
              <p:nvPr/>
            </p:nvSpPr>
            <p:spPr bwMode="auto">
              <a:xfrm>
                <a:off x="3580" y="1614"/>
                <a:ext cx="20" cy="640"/>
              </a:xfrm>
              <a:custGeom>
                <a:avLst/>
                <a:gdLst/>
                <a:ahLst/>
                <a:cxnLst>
                  <a:cxn ang="0">
                    <a:pos x="0" y="0"/>
                  </a:cxn>
                  <a:cxn ang="0">
                    <a:pos x="0" y="640"/>
                  </a:cxn>
                </a:cxnLst>
                <a:rect l="0" t="0" r="r" b="b"/>
                <a:pathLst>
                  <a:path w="20" h="640">
                    <a:moveTo>
                      <a:pt x="0" y="0"/>
                    </a:moveTo>
                    <a:lnTo>
                      <a:pt x="0" y="64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58"/>
              <p:cNvSpPr>
                <a:spLocks/>
              </p:cNvSpPr>
              <p:nvPr/>
            </p:nvSpPr>
            <p:spPr bwMode="auto">
              <a:xfrm>
                <a:off x="3580" y="1614"/>
                <a:ext cx="90" cy="20"/>
              </a:xfrm>
              <a:custGeom>
                <a:avLst/>
                <a:gdLst/>
                <a:ahLst/>
                <a:cxnLst>
                  <a:cxn ang="0">
                    <a:pos x="0" y="0"/>
                  </a:cxn>
                  <a:cxn ang="0">
                    <a:pos x="90" y="0"/>
                  </a:cxn>
                  <a:cxn ang="0">
                    <a:pos x="0" y="0"/>
                  </a:cxn>
                </a:cxnLst>
                <a:rect l="0" t="0" r="r" b="b"/>
                <a:pathLst>
                  <a:path w="90" h="20">
                    <a:moveTo>
                      <a:pt x="0" y="0"/>
                    </a:moveTo>
                    <a:lnTo>
                      <a:pt x="90" y="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57"/>
              <p:cNvSpPr>
                <a:spLocks/>
              </p:cNvSpPr>
              <p:nvPr/>
            </p:nvSpPr>
            <p:spPr bwMode="auto">
              <a:xfrm>
                <a:off x="3670" y="1614"/>
                <a:ext cx="20" cy="640"/>
              </a:xfrm>
              <a:custGeom>
                <a:avLst/>
                <a:gdLst/>
                <a:ahLst/>
                <a:cxnLst>
                  <a:cxn ang="0">
                    <a:pos x="0" y="0"/>
                  </a:cxn>
                  <a:cxn ang="0">
                    <a:pos x="0" y="640"/>
                  </a:cxn>
                </a:cxnLst>
                <a:rect l="0" t="0" r="r" b="b"/>
                <a:pathLst>
                  <a:path w="20" h="640">
                    <a:moveTo>
                      <a:pt x="0" y="0"/>
                    </a:moveTo>
                    <a:lnTo>
                      <a:pt x="0" y="64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56"/>
              <p:cNvSpPr>
                <a:spLocks/>
              </p:cNvSpPr>
              <p:nvPr/>
            </p:nvSpPr>
            <p:spPr bwMode="auto">
              <a:xfrm>
                <a:off x="2780" y="2254"/>
                <a:ext cx="3320" cy="20"/>
              </a:xfrm>
              <a:custGeom>
                <a:avLst/>
                <a:gdLst/>
                <a:ahLst/>
                <a:cxnLst>
                  <a:cxn ang="0">
                    <a:pos x="0" y="0"/>
                  </a:cxn>
                  <a:cxn ang="0">
                    <a:pos x="3320" y="0"/>
                  </a:cxn>
                </a:cxnLst>
                <a:rect l="0" t="0" r="r" b="b"/>
                <a:pathLst>
                  <a:path w="3320" h="20">
                    <a:moveTo>
                      <a:pt x="0" y="0"/>
                    </a:moveTo>
                    <a:lnTo>
                      <a:pt x="332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55"/>
              <p:cNvSpPr>
                <a:spLocks/>
              </p:cNvSpPr>
              <p:nvPr/>
            </p:nvSpPr>
            <p:spPr bwMode="auto">
              <a:xfrm>
                <a:off x="2840" y="84"/>
                <a:ext cx="20" cy="2170"/>
              </a:xfrm>
              <a:custGeom>
                <a:avLst/>
                <a:gdLst/>
                <a:ahLst/>
                <a:cxnLst>
                  <a:cxn ang="0">
                    <a:pos x="0" y="2170"/>
                  </a:cxn>
                  <a:cxn ang="0">
                    <a:pos x="0" y="0"/>
                  </a:cxn>
                </a:cxnLst>
                <a:rect l="0" t="0" r="r" b="b"/>
                <a:pathLst>
                  <a:path w="20" h="2170">
                    <a:moveTo>
                      <a:pt x="0" y="217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Freeform 54"/>
              <p:cNvSpPr>
                <a:spLocks/>
              </p:cNvSpPr>
              <p:nvPr/>
            </p:nvSpPr>
            <p:spPr bwMode="auto">
              <a:xfrm>
                <a:off x="2810" y="218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53"/>
              <p:cNvSpPr>
                <a:spLocks/>
              </p:cNvSpPr>
              <p:nvPr/>
            </p:nvSpPr>
            <p:spPr bwMode="auto">
              <a:xfrm>
                <a:off x="2810" y="211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52"/>
              <p:cNvSpPr>
                <a:spLocks/>
              </p:cNvSpPr>
              <p:nvPr/>
            </p:nvSpPr>
            <p:spPr bwMode="auto">
              <a:xfrm>
                <a:off x="2810" y="204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51"/>
              <p:cNvSpPr>
                <a:spLocks/>
              </p:cNvSpPr>
              <p:nvPr/>
            </p:nvSpPr>
            <p:spPr bwMode="auto">
              <a:xfrm>
                <a:off x="2810" y="196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50"/>
              <p:cNvSpPr>
                <a:spLocks/>
              </p:cNvSpPr>
              <p:nvPr/>
            </p:nvSpPr>
            <p:spPr bwMode="auto">
              <a:xfrm>
                <a:off x="2810" y="189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49"/>
              <p:cNvSpPr>
                <a:spLocks/>
              </p:cNvSpPr>
              <p:nvPr/>
            </p:nvSpPr>
            <p:spPr bwMode="auto">
              <a:xfrm>
                <a:off x="2810" y="182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48"/>
              <p:cNvSpPr>
                <a:spLocks/>
              </p:cNvSpPr>
              <p:nvPr/>
            </p:nvSpPr>
            <p:spPr bwMode="auto">
              <a:xfrm>
                <a:off x="2810" y="175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47"/>
              <p:cNvSpPr>
                <a:spLocks/>
              </p:cNvSpPr>
              <p:nvPr/>
            </p:nvSpPr>
            <p:spPr bwMode="auto">
              <a:xfrm>
                <a:off x="2810" y="167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46"/>
              <p:cNvSpPr>
                <a:spLocks/>
              </p:cNvSpPr>
              <p:nvPr/>
            </p:nvSpPr>
            <p:spPr bwMode="auto">
              <a:xfrm>
                <a:off x="2810" y="160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45"/>
              <p:cNvSpPr>
                <a:spLocks/>
              </p:cNvSpPr>
              <p:nvPr/>
            </p:nvSpPr>
            <p:spPr bwMode="auto">
              <a:xfrm>
                <a:off x="2780" y="1534"/>
                <a:ext cx="60" cy="20"/>
              </a:xfrm>
              <a:custGeom>
                <a:avLst/>
                <a:gdLst/>
                <a:ahLst/>
                <a:cxnLst>
                  <a:cxn ang="0">
                    <a:pos x="60" y="0"/>
                  </a:cxn>
                  <a:cxn ang="0">
                    <a:pos x="0" y="0"/>
                  </a:cxn>
                </a:cxnLst>
                <a:rect l="0" t="0" r="r" b="b"/>
                <a:pathLst>
                  <a:path w="60" h="20">
                    <a:moveTo>
                      <a:pt x="6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44"/>
              <p:cNvSpPr>
                <a:spLocks/>
              </p:cNvSpPr>
              <p:nvPr/>
            </p:nvSpPr>
            <p:spPr bwMode="auto">
              <a:xfrm>
                <a:off x="2810" y="146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43"/>
              <p:cNvSpPr>
                <a:spLocks/>
              </p:cNvSpPr>
              <p:nvPr/>
            </p:nvSpPr>
            <p:spPr bwMode="auto">
              <a:xfrm>
                <a:off x="2810" y="138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42"/>
              <p:cNvSpPr>
                <a:spLocks/>
              </p:cNvSpPr>
              <p:nvPr/>
            </p:nvSpPr>
            <p:spPr bwMode="auto">
              <a:xfrm>
                <a:off x="2810" y="131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41"/>
              <p:cNvSpPr>
                <a:spLocks/>
              </p:cNvSpPr>
              <p:nvPr/>
            </p:nvSpPr>
            <p:spPr bwMode="auto">
              <a:xfrm>
                <a:off x="2810" y="124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40"/>
              <p:cNvSpPr>
                <a:spLocks/>
              </p:cNvSpPr>
              <p:nvPr/>
            </p:nvSpPr>
            <p:spPr bwMode="auto">
              <a:xfrm>
                <a:off x="2810" y="117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39"/>
              <p:cNvSpPr>
                <a:spLocks/>
              </p:cNvSpPr>
              <p:nvPr/>
            </p:nvSpPr>
            <p:spPr bwMode="auto">
              <a:xfrm>
                <a:off x="2810" y="110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38"/>
              <p:cNvSpPr>
                <a:spLocks/>
              </p:cNvSpPr>
              <p:nvPr/>
            </p:nvSpPr>
            <p:spPr bwMode="auto">
              <a:xfrm>
                <a:off x="2810" y="102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37"/>
              <p:cNvSpPr>
                <a:spLocks/>
              </p:cNvSpPr>
              <p:nvPr/>
            </p:nvSpPr>
            <p:spPr bwMode="auto">
              <a:xfrm>
                <a:off x="2810" y="95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36"/>
              <p:cNvSpPr>
                <a:spLocks/>
              </p:cNvSpPr>
              <p:nvPr/>
            </p:nvSpPr>
            <p:spPr bwMode="auto">
              <a:xfrm>
                <a:off x="2810" y="88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35"/>
              <p:cNvSpPr>
                <a:spLocks/>
              </p:cNvSpPr>
              <p:nvPr/>
            </p:nvSpPr>
            <p:spPr bwMode="auto">
              <a:xfrm>
                <a:off x="2780" y="814"/>
                <a:ext cx="60" cy="20"/>
              </a:xfrm>
              <a:custGeom>
                <a:avLst/>
                <a:gdLst/>
                <a:ahLst/>
                <a:cxnLst>
                  <a:cxn ang="0">
                    <a:pos x="60" y="0"/>
                  </a:cxn>
                  <a:cxn ang="0">
                    <a:pos x="0" y="0"/>
                  </a:cxn>
                </a:cxnLst>
                <a:rect l="0" t="0" r="r" b="b"/>
                <a:pathLst>
                  <a:path w="60" h="20">
                    <a:moveTo>
                      <a:pt x="6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34"/>
              <p:cNvSpPr>
                <a:spLocks/>
              </p:cNvSpPr>
              <p:nvPr/>
            </p:nvSpPr>
            <p:spPr bwMode="auto">
              <a:xfrm>
                <a:off x="2810" y="73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33"/>
              <p:cNvSpPr>
                <a:spLocks/>
              </p:cNvSpPr>
              <p:nvPr/>
            </p:nvSpPr>
            <p:spPr bwMode="auto">
              <a:xfrm>
                <a:off x="2810" y="66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32"/>
              <p:cNvSpPr>
                <a:spLocks/>
              </p:cNvSpPr>
              <p:nvPr/>
            </p:nvSpPr>
            <p:spPr bwMode="auto">
              <a:xfrm>
                <a:off x="2810" y="59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31"/>
              <p:cNvSpPr>
                <a:spLocks/>
              </p:cNvSpPr>
              <p:nvPr/>
            </p:nvSpPr>
            <p:spPr bwMode="auto">
              <a:xfrm>
                <a:off x="2810" y="52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30"/>
              <p:cNvSpPr>
                <a:spLocks/>
              </p:cNvSpPr>
              <p:nvPr/>
            </p:nvSpPr>
            <p:spPr bwMode="auto">
              <a:xfrm>
                <a:off x="2810" y="44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29"/>
              <p:cNvSpPr>
                <a:spLocks/>
              </p:cNvSpPr>
              <p:nvPr/>
            </p:nvSpPr>
            <p:spPr bwMode="auto">
              <a:xfrm>
                <a:off x="2810" y="37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28"/>
              <p:cNvSpPr>
                <a:spLocks/>
              </p:cNvSpPr>
              <p:nvPr/>
            </p:nvSpPr>
            <p:spPr bwMode="auto">
              <a:xfrm>
                <a:off x="2810" y="30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27"/>
              <p:cNvSpPr>
                <a:spLocks/>
              </p:cNvSpPr>
              <p:nvPr/>
            </p:nvSpPr>
            <p:spPr bwMode="auto">
              <a:xfrm>
                <a:off x="2810" y="23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26"/>
              <p:cNvSpPr>
                <a:spLocks/>
              </p:cNvSpPr>
              <p:nvPr/>
            </p:nvSpPr>
            <p:spPr bwMode="auto">
              <a:xfrm>
                <a:off x="2810" y="164"/>
                <a:ext cx="30" cy="20"/>
              </a:xfrm>
              <a:custGeom>
                <a:avLst/>
                <a:gdLst/>
                <a:ahLst/>
                <a:cxnLst>
                  <a:cxn ang="0">
                    <a:pos x="30" y="0"/>
                  </a:cxn>
                  <a:cxn ang="0">
                    <a:pos x="0" y="0"/>
                  </a:cxn>
                </a:cxnLst>
                <a:rect l="0" t="0" r="r" b="b"/>
                <a:pathLst>
                  <a:path w="30" h="20">
                    <a:moveTo>
                      <a:pt x="3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25"/>
              <p:cNvSpPr>
                <a:spLocks/>
              </p:cNvSpPr>
              <p:nvPr/>
            </p:nvSpPr>
            <p:spPr bwMode="auto">
              <a:xfrm>
                <a:off x="2780" y="84"/>
                <a:ext cx="60" cy="20"/>
              </a:xfrm>
              <a:custGeom>
                <a:avLst/>
                <a:gdLst/>
                <a:ahLst/>
                <a:cxnLst>
                  <a:cxn ang="0">
                    <a:pos x="60" y="0"/>
                  </a:cxn>
                  <a:cxn ang="0">
                    <a:pos x="0" y="0"/>
                  </a:cxn>
                </a:cxnLst>
                <a:rect l="0" t="0" r="r" b="b"/>
                <a:pathLst>
                  <a:path w="60" h="20">
                    <a:moveTo>
                      <a:pt x="60" y="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5" name="Text Box 23"/>
            <p:cNvSpPr txBox="1">
              <a:spLocks noChangeArrowheads="1"/>
            </p:cNvSpPr>
            <p:nvPr/>
          </p:nvSpPr>
          <p:spPr bwMode="auto">
            <a:xfrm rot="16200000">
              <a:off x="4312014" y="3074595"/>
              <a:ext cx="1396342" cy="4301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Specific Activity</a:t>
              </a:r>
            </a:p>
            <a:p>
              <a:pPr algn="ctr" eaLnBrk="0" hangingPunct="0"/>
              <a:r>
                <a:rPr lang="en-US" sz="1400" dirty="0" smtClean="0">
                  <a:latin typeface="Arial" pitchFamily="34" charset="0"/>
                  <a:ea typeface="Times New Roman" pitchFamily="18"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moles/min/mg)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6" name="Text Box 20"/>
            <p:cNvSpPr txBox="1">
              <a:spLocks noChangeArrowheads="1"/>
            </p:cNvSpPr>
            <p:nvPr/>
          </p:nvSpPr>
          <p:spPr bwMode="auto">
            <a:xfrm>
              <a:off x="5849850" y="4256217"/>
              <a:ext cx="215444" cy="1273996"/>
            </a:xfrm>
            <a:prstGeom prst="rect">
              <a:avLst/>
            </a:prstGeom>
            <a:noFill/>
            <a:ln w="9525">
              <a:noFill/>
              <a:miter lim="800000"/>
              <a:headEnd/>
              <a:tailEnd/>
            </a:ln>
          </p:spPr>
          <p:txBody>
            <a:bodyPr vert="vert270"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Glucose M9Y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97" name="Group 16"/>
            <p:cNvGrpSpPr>
              <a:grpSpLocks/>
            </p:cNvGrpSpPr>
            <p:nvPr/>
          </p:nvGrpSpPr>
          <p:grpSpPr bwMode="auto">
            <a:xfrm>
              <a:off x="6190680" y="2499788"/>
              <a:ext cx="289661" cy="88900"/>
              <a:chOff x="3915" y="35"/>
              <a:chExt cx="330" cy="140"/>
            </a:xfrm>
          </p:grpSpPr>
          <p:sp>
            <p:nvSpPr>
              <p:cNvPr id="222" name="Rectangle 18"/>
              <p:cNvSpPr>
                <a:spLocks/>
              </p:cNvSpPr>
              <p:nvPr/>
            </p:nvSpPr>
            <p:spPr bwMode="auto">
              <a:xfrm>
                <a:off x="3920" y="50"/>
                <a:ext cx="320" cy="12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Rectangle 17"/>
              <p:cNvSpPr>
                <a:spLocks/>
              </p:cNvSpPr>
              <p:nvPr/>
            </p:nvSpPr>
            <p:spPr bwMode="auto">
              <a:xfrm>
                <a:off x="3920" y="40"/>
                <a:ext cx="320" cy="120"/>
              </a:xfrm>
              <a:prstGeom prst="rect">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8" name="Group 197"/>
            <p:cNvGrpSpPr>
              <a:grpSpLocks/>
            </p:cNvGrpSpPr>
            <p:nvPr/>
          </p:nvGrpSpPr>
          <p:grpSpPr bwMode="auto">
            <a:xfrm>
              <a:off x="6192584" y="2680228"/>
              <a:ext cx="280883" cy="69850"/>
              <a:chOff x="3920" y="300"/>
              <a:chExt cx="320" cy="110"/>
            </a:xfrm>
          </p:grpSpPr>
          <p:sp>
            <p:nvSpPr>
              <p:cNvPr id="213" name="Freeform 15"/>
              <p:cNvSpPr>
                <a:spLocks/>
              </p:cNvSpPr>
              <p:nvPr/>
            </p:nvSpPr>
            <p:spPr bwMode="auto">
              <a:xfrm>
                <a:off x="3930" y="350"/>
                <a:ext cx="60" cy="50"/>
              </a:xfrm>
              <a:custGeom>
                <a:avLst/>
                <a:gdLst/>
                <a:ahLst/>
                <a:cxnLst>
                  <a:cxn ang="0">
                    <a:pos x="0" y="0"/>
                  </a:cxn>
                  <a:cxn ang="0">
                    <a:pos x="60" y="50"/>
                  </a:cxn>
                </a:cxnLst>
                <a:rect l="0" t="0" r="r" b="b"/>
                <a:pathLst>
                  <a:path w="60" h="50">
                    <a:moveTo>
                      <a:pt x="0" y="0"/>
                    </a:moveTo>
                    <a:lnTo>
                      <a:pt x="60" y="5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4"/>
              <p:cNvSpPr>
                <a:spLocks/>
              </p:cNvSpPr>
              <p:nvPr/>
            </p:nvSpPr>
            <p:spPr bwMode="auto">
              <a:xfrm>
                <a:off x="3930" y="350"/>
                <a:ext cx="60" cy="50"/>
              </a:xfrm>
              <a:custGeom>
                <a:avLst/>
                <a:gdLst/>
                <a:ahLst/>
                <a:cxnLst>
                  <a:cxn ang="0">
                    <a:pos x="60" y="50"/>
                  </a:cxn>
                  <a:cxn ang="0">
                    <a:pos x="0" y="0"/>
                  </a:cxn>
                </a:cxnLst>
                <a:rect l="0" t="0" r="r" b="b"/>
                <a:pathLst>
                  <a:path w="60" h="50">
                    <a:moveTo>
                      <a:pt x="60" y="50"/>
                    </a:move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3"/>
              <p:cNvSpPr>
                <a:spLocks/>
              </p:cNvSpPr>
              <p:nvPr/>
            </p:nvSpPr>
            <p:spPr bwMode="auto">
              <a:xfrm>
                <a:off x="3940" y="310"/>
                <a:ext cx="100" cy="90"/>
              </a:xfrm>
              <a:custGeom>
                <a:avLst/>
                <a:gdLst/>
                <a:ahLst/>
                <a:cxnLst>
                  <a:cxn ang="0">
                    <a:pos x="0" y="0"/>
                  </a:cxn>
                  <a:cxn ang="0">
                    <a:pos x="100" y="90"/>
                  </a:cxn>
                  <a:cxn ang="0">
                    <a:pos x="0" y="0"/>
                  </a:cxn>
                </a:cxnLst>
                <a:rect l="0" t="0" r="r" b="b"/>
                <a:pathLst>
                  <a:path w="100" h="90">
                    <a:moveTo>
                      <a:pt x="0" y="0"/>
                    </a:moveTo>
                    <a:lnTo>
                      <a:pt x="10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2"/>
              <p:cNvSpPr>
                <a:spLocks/>
              </p:cNvSpPr>
              <p:nvPr/>
            </p:nvSpPr>
            <p:spPr bwMode="auto">
              <a:xfrm>
                <a:off x="4000" y="310"/>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1"/>
              <p:cNvSpPr>
                <a:spLocks/>
              </p:cNvSpPr>
              <p:nvPr/>
            </p:nvSpPr>
            <p:spPr bwMode="auto">
              <a:xfrm>
                <a:off x="4050" y="310"/>
                <a:ext cx="100" cy="90"/>
              </a:xfrm>
              <a:custGeom>
                <a:avLst/>
                <a:gdLst/>
                <a:ahLst/>
                <a:cxnLst>
                  <a:cxn ang="0">
                    <a:pos x="0" y="0"/>
                  </a:cxn>
                  <a:cxn ang="0">
                    <a:pos x="100" y="90"/>
                  </a:cxn>
                  <a:cxn ang="0">
                    <a:pos x="0" y="0"/>
                  </a:cxn>
                </a:cxnLst>
                <a:rect l="0" t="0" r="r" b="b"/>
                <a:pathLst>
                  <a:path w="100" h="90">
                    <a:moveTo>
                      <a:pt x="0" y="0"/>
                    </a:moveTo>
                    <a:lnTo>
                      <a:pt x="10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0"/>
              <p:cNvSpPr>
                <a:spLocks/>
              </p:cNvSpPr>
              <p:nvPr/>
            </p:nvSpPr>
            <p:spPr bwMode="auto">
              <a:xfrm>
                <a:off x="4110" y="310"/>
                <a:ext cx="90" cy="90"/>
              </a:xfrm>
              <a:custGeom>
                <a:avLst/>
                <a:gdLst/>
                <a:ahLst/>
                <a:cxnLst>
                  <a:cxn ang="0">
                    <a:pos x="0" y="0"/>
                  </a:cxn>
                  <a:cxn ang="0">
                    <a:pos x="90" y="90"/>
                  </a:cxn>
                  <a:cxn ang="0">
                    <a:pos x="0" y="0"/>
                  </a:cxn>
                </a:cxnLst>
                <a:rect l="0" t="0" r="r" b="b"/>
                <a:pathLst>
                  <a:path w="90" h="90">
                    <a:moveTo>
                      <a:pt x="0" y="0"/>
                    </a:moveTo>
                    <a:lnTo>
                      <a:pt x="90" y="9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9"/>
              <p:cNvSpPr>
                <a:spLocks/>
              </p:cNvSpPr>
              <p:nvPr/>
            </p:nvSpPr>
            <p:spPr bwMode="auto">
              <a:xfrm>
                <a:off x="4160" y="310"/>
                <a:ext cx="70" cy="60"/>
              </a:xfrm>
              <a:custGeom>
                <a:avLst/>
                <a:gdLst/>
                <a:ahLst/>
                <a:cxnLst>
                  <a:cxn ang="0">
                    <a:pos x="0" y="0"/>
                  </a:cxn>
                  <a:cxn ang="0">
                    <a:pos x="70" y="60"/>
                  </a:cxn>
                  <a:cxn ang="0">
                    <a:pos x="0" y="0"/>
                  </a:cxn>
                </a:cxnLst>
                <a:rect l="0" t="0" r="r" b="b"/>
                <a:pathLst>
                  <a:path w="70" h="60">
                    <a:moveTo>
                      <a:pt x="0" y="0"/>
                    </a:moveTo>
                    <a:lnTo>
                      <a:pt x="70" y="6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8"/>
              <p:cNvSpPr>
                <a:spLocks/>
              </p:cNvSpPr>
              <p:nvPr/>
            </p:nvSpPr>
            <p:spPr bwMode="auto">
              <a:xfrm>
                <a:off x="4210" y="310"/>
                <a:ext cx="20" cy="20"/>
              </a:xfrm>
              <a:custGeom>
                <a:avLst/>
                <a:gdLst/>
                <a:ahLst/>
                <a:cxnLst>
                  <a:cxn ang="0">
                    <a:pos x="0" y="0"/>
                  </a:cxn>
                  <a:cxn ang="0">
                    <a:pos x="20" y="10"/>
                  </a:cxn>
                  <a:cxn ang="0">
                    <a:pos x="0" y="0"/>
                  </a:cxn>
                </a:cxnLst>
                <a:rect l="0" t="0" r="r" b="b"/>
                <a:pathLst>
                  <a:path w="20" h="20">
                    <a:moveTo>
                      <a:pt x="0" y="0"/>
                    </a:moveTo>
                    <a:lnTo>
                      <a:pt x="20" y="10"/>
                    </a:lnTo>
                    <a:lnTo>
                      <a:pt x="0" y="0"/>
                    </a:lnTo>
                  </a:path>
                </a:pathLst>
              </a:cu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Rectangle 7"/>
              <p:cNvSpPr>
                <a:spLocks/>
              </p:cNvSpPr>
              <p:nvPr/>
            </p:nvSpPr>
            <p:spPr bwMode="auto">
              <a:xfrm>
                <a:off x="3920" y="300"/>
                <a:ext cx="320" cy="110"/>
              </a:xfrm>
              <a:prstGeom prst="rect">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 name="Group 3"/>
            <p:cNvGrpSpPr>
              <a:grpSpLocks/>
            </p:cNvGrpSpPr>
            <p:nvPr/>
          </p:nvGrpSpPr>
          <p:grpSpPr bwMode="auto">
            <a:xfrm>
              <a:off x="6188195" y="2853533"/>
              <a:ext cx="289661" cy="82550"/>
              <a:chOff x="3915" y="535"/>
              <a:chExt cx="330" cy="130"/>
            </a:xfrm>
          </p:grpSpPr>
          <p:sp>
            <p:nvSpPr>
              <p:cNvPr id="211" name="Rectangle 5"/>
              <p:cNvSpPr>
                <a:spLocks/>
              </p:cNvSpPr>
              <p:nvPr/>
            </p:nvSpPr>
            <p:spPr bwMode="auto">
              <a:xfrm>
                <a:off x="3920" y="540"/>
                <a:ext cx="320" cy="12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Rectangle 4"/>
              <p:cNvSpPr>
                <a:spLocks/>
              </p:cNvSpPr>
              <p:nvPr/>
            </p:nvSpPr>
            <p:spPr bwMode="auto">
              <a:xfrm>
                <a:off x="3920" y="550"/>
                <a:ext cx="320" cy="110"/>
              </a:xfrm>
              <a:prstGeom prst="rect">
                <a:avLst/>
              </a:prstGeom>
              <a:no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0" name="Rectangle 260"/>
            <p:cNvSpPr>
              <a:spLocks noChangeArrowheads="1"/>
            </p:cNvSpPr>
            <p:nvPr/>
          </p:nvSpPr>
          <p:spPr bwMode="auto">
            <a:xfrm>
              <a:off x="6440373" y="2385726"/>
              <a:ext cx="144562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Isogenic</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TesA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LypA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1" name="Text Box 20"/>
            <p:cNvSpPr txBox="1">
              <a:spLocks noChangeArrowheads="1"/>
            </p:cNvSpPr>
            <p:nvPr/>
          </p:nvSpPr>
          <p:spPr bwMode="auto">
            <a:xfrm>
              <a:off x="6325202" y="4255388"/>
              <a:ext cx="215444" cy="1273996"/>
            </a:xfrm>
            <a:prstGeom prst="rect">
              <a:avLst/>
            </a:prstGeom>
            <a:noFill/>
            <a:ln w="9525">
              <a:noFill/>
              <a:miter lim="800000"/>
              <a:headEnd/>
              <a:tailEnd/>
            </a:ln>
          </p:spPr>
          <p:txBody>
            <a:bodyPr vert="vert270"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LB Broth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2" name="Text Box 20"/>
            <p:cNvSpPr txBox="1">
              <a:spLocks noChangeArrowheads="1"/>
            </p:cNvSpPr>
            <p:nvPr/>
          </p:nvSpPr>
          <p:spPr bwMode="auto">
            <a:xfrm>
              <a:off x="6783300" y="4255388"/>
              <a:ext cx="215444" cy="1273996"/>
            </a:xfrm>
            <a:prstGeom prst="rect">
              <a:avLst/>
            </a:prstGeom>
            <a:noFill/>
            <a:ln w="9525">
              <a:noFill/>
              <a:miter lim="800000"/>
              <a:headEnd/>
              <a:tailEnd/>
            </a:ln>
          </p:spPr>
          <p:txBody>
            <a:bodyPr vert="vert270"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Hyper Broth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3" name="Text Box 20"/>
            <p:cNvSpPr txBox="1">
              <a:spLocks noChangeArrowheads="1"/>
            </p:cNvSpPr>
            <p:nvPr/>
          </p:nvSpPr>
          <p:spPr bwMode="auto">
            <a:xfrm>
              <a:off x="7242777" y="4256762"/>
              <a:ext cx="215444" cy="1273996"/>
            </a:xfrm>
            <a:prstGeom prst="rect">
              <a:avLst/>
            </a:prstGeom>
            <a:noFill/>
            <a:ln w="9525">
              <a:noFill/>
              <a:miter lim="800000"/>
              <a:headEnd/>
              <a:tailEnd/>
            </a:ln>
          </p:spPr>
          <p:txBody>
            <a:bodyPr vert="vert270"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Power Broth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 name="Text Box 20"/>
            <p:cNvSpPr txBox="1">
              <a:spLocks noChangeArrowheads="1"/>
            </p:cNvSpPr>
            <p:nvPr/>
          </p:nvSpPr>
          <p:spPr bwMode="auto">
            <a:xfrm>
              <a:off x="7669125" y="4260839"/>
              <a:ext cx="215444" cy="1273996"/>
            </a:xfrm>
            <a:prstGeom prst="rect">
              <a:avLst/>
            </a:prstGeom>
            <a:noFill/>
            <a:ln w="9525">
              <a:noFill/>
              <a:miter lim="800000"/>
              <a:headEnd/>
              <a:tailEnd/>
            </a:ln>
          </p:spPr>
          <p:txBody>
            <a:bodyPr vert="vert270"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Superior Broth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 name="Text Box 20"/>
            <p:cNvSpPr txBox="1">
              <a:spLocks noChangeArrowheads="1"/>
            </p:cNvSpPr>
            <p:nvPr/>
          </p:nvSpPr>
          <p:spPr bwMode="auto">
            <a:xfrm>
              <a:off x="8150827" y="4255388"/>
              <a:ext cx="215444" cy="1273996"/>
            </a:xfrm>
            <a:prstGeom prst="rect">
              <a:avLst/>
            </a:prstGeom>
            <a:noFill/>
            <a:ln w="9525">
              <a:noFill/>
              <a:miter lim="800000"/>
              <a:headEnd/>
              <a:tailEnd/>
            </a:ln>
          </p:spPr>
          <p:txBody>
            <a:bodyPr vert="vert270"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Turbo</a:t>
              </a:r>
              <a:r>
                <a:rPr kumimoji="0" lang="en-US"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Broth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 name="TextBox 205"/>
            <p:cNvSpPr txBox="1"/>
            <p:nvPr/>
          </p:nvSpPr>
          <p:spPr>
            <a:xfrm>
              <a:off x="5192186" y="3485240"/>
              <a:ext cx="579005" cy="246221"/>
            </a:xfrm>
            <a:prstGeom prst="rect">
              <a:avLst/>
            </a:prstGeom>
            <a:noFill/>
          </p:spPr>
          <p:txBody>
            <a:bodyPr wrap="none" rtlCol="0">
              <a:spAutoFit/>
            </a:bodyPr>
            <a:lstStyle/>
            <a:p>
              <a:pPr algn="r"/>
              <a:r>
                <a:rPr lang="en-US" sz="1000" dirty="0" smtClean="0"/>
                <a:t>1 x 10</a:t>
              </a:r>
              <a:r>
                <a:rPr lang="en-US" sz="1000" baseline="30000" dirty="0" smtClean="0"/>
                <a:t>5</a:t>
              </a:r>
              <a:endParaRPr lang="en-US" sz="1000" dirty="0"/>
            </a:p>
          </p:txBody>
        </p:sp>
        <p:sp>
          <p:nvSpPr>
            <p:cNvPr id="207" name="TextBox 206"/>
            <p:cNvSpPr txBox="1"/>
            <p:nvPr/>
          </p:nvSpPr>
          <p:spPr>
            <a:xfrm>
              <a:off x="5192186" y="2916386"/>
              <a:ext cx="579005" cy="246221"/>
            </a:xfrm>
            <a:prstGeom prst="rect">
              <a:avLst/>
            </a:prstGeom>
            <a:noFill/>
          </p:spPr>
          <p:txBody>
            <a:bodyPr wrap="none" rtlCol="0">
              <a:spAutoFit/>
            </a:bodyPr>
            <a:lstStyle/>
            <a:p>
              <a:pPr algn="r"/>
              <a:r>
                <a:rPr lang="en-US" sz="1000" dirty="0" smtClean="0"/>
                <a:t>2 x 10</a:t>
              </a:r>
              <a:r>
                <a:rPr lang="en-US" sz="1000" baseline="30000" dirty="0" smtClean="0"/>
                <a:t>5</a:t>
              </a:r>
              <a:endParaRPr lang="en-US" sz="1000" dirty="0"/>
            </a:p>
          </p:txBody>
        </p:sp>
        <p:sp>
          <p:nvSpPr>
            <p:cNvPr id="208" name="TextBox 207"/>
            <p:cNvSpPr txBox="1"/>
            <p:nvPr/>
          </p:nvSpPr>
          <p:spPr>
            <a:xfrm>
              <a:off x="5192186" y="2299693"/>
              <a:ext cx="579005" cy="246221"/>
            </a:xfrm>
            <a:prstGeom prst="rect">
              <a:avLst/>
            </a:prstGeom>
            <a:noFill/>
          </p:spPr>
          <p:txBody>
            <a:bodyPr wrap="none" rtlCol="0">
              <a:spAutoFit/>
            </a:bodyPr>
            <a:lstStyle/>
            <a:p>
              <a:pPr algn="r"/>
              <a:r>
                <a:rPr lang="en-US" sz="1000" dirty="0" smtClean="0"/>
                <a:t>3 x 10</a:t>
              </a:r>
              <a:r>
                <a:rPr lang="en-US" sz="1000" baseline="30000" dirty="0" smtClean="0"/>
                <a:t>5</a:t>
              </a:r>
              <a:endParaRPr lang="en-US" sz="1000" dirty="0"/>
            </a:p>
          </p:txBody>
        </p:sp>
        <p:sp>
          <p:nvSpPr>
            <p:cNvPr id="209" name="TextBox 208"/>
            <p:cNvSpPr txBox="1"/>
            <p:nvPr/>
          </p:nvSpPr>
          <p:spPr>
            <a:xfrm>
              <a:off x="5525518" y="4085454"/>
              <a:ext cx="255198" cy="246221"/>
            </a:xfrm>
            <a:prstGeom prst="rect">
              <a:avLst/>
            </a:prstGeom>
            <a:noFill/>
          </p:spPr>
          <p:txBody>
            <a:bodyPr wrap="none" rtlCol="0">
              <a:spAutoFit/>
            </a:bodyPr>
            <a:lstStyle/>
            <a:p>
              <a:pPr algn="r"/>
              <a:r>
                <a:rPr lang="en-US" sz="1000" dirty="0" smtClean="0"/>
                <a:t>0</a:t>
              </a:r>
              <a:endParaRPr lang="en-US" sz="1000" dirty="0"/>
            </a:p>
          </p:txBody>
        </p:sp>
        <p:sp>
          <p:nvSpPr>
            <p:cNvPr id="210" name="TextBox 209"/>
            <p:cNvSpPr txBox="1"/>
            <p:nvPr/>
          </p:nvSpPr>
          <p:spPr>
            <a:xfrm>
              <a:off x="4995759" y="1821177"/>
              <a:ext cx="3778683" cy="369332"/>
            </a:xfrm>
            <a:prstGeom prst="rect">
              <a:avLst/>
            </a:prstGeom>
            <a:noFill/>
          </p:spPr>
          <p:txBody>
            <a:bodyPr wrap="square" rtlCol="0">
              <a:spAutoFit/>
            </a:bodyPr>
            <a:lstStyle/>
            <a:p>
              <a:pPr algn="ctr"/>
              <a:r>
                <a:rPr lang="en-US" dirty="0" smtClean="0"/>
                <a:t>Expression of </a:t>
              </a:r>
              <a:r>
                <a:rPr lang="en-US" dirty="0" err="1" smtClean="0"/>
                <a:t>TesA</a:t>
              </a:r>
              <a:r>
                <a:rPr lang="en-US" dirty="0" smtClean="0"/>
                <a:t> and </a:t>
              </a:r>
              <a:r>
                <a:rPr lang="en-US" dirty="0" err="1" smtClean="0"/>
                <a:t>LypA</a:t>
              </a:r>
              <a:endParaRPr lang="en-US" dirty="0"/>
            </a:p>
          </p:txBody>
        </p:sp>
      </p:grpSp>
      <p:pic>
        <p:nvPicPr>
          <p:cNvPr id="468" name="Picture 467" descr="MediaScreenGel.jpg"/>
          <p:cNvPicPr>
            <a:picLocks noChangeAspect="1"/>
          </p:cNvPicPr>
          <p:nvPr/>
        </p:nvPicPr>
        <p:blipFill>
          <a:blip r:embed="rId3" cstate="print"/>
          <a:stretch>
            <a:fillRect/>
          </a:stretch>
        </p:blipFill>
        <p:spPr>
          <a:xfrm>
            <a:off x="926890" y="1759040"/>
            <a:ext cx="2834640" cy="3464560"/>
          </a:xfrm>
          <a:prstGeom prst="rect">
            <a:avLst/>
          </a:prstGeom>
        </p:spPr>
      </p:pic>
      <p:pic>
        <p:nvPicPr>
          <p:cNvPr id="355" name="~PP3565.WAV">
            <a:hlinkClick r:id="" action="ppaction://media"/>
          </p:cNvPr>
          <p:cNvPicPr>
            <a:picLocks noRot="1" noChangeAspect="1"/>
          </p:cNvPicPr>
          <p:nvPr>
            <a:wavAudioFile r:embed="rId1" name="~PP3565.WAV"/>
          </p:nvPr>
        </p:nvPicPr>
        <p:blipFill>
          <a:blip r:embed="rId4" cstate="print"/>
          <a:stretch>
            <a:fillRect/>
          </a:stretch>
        </p:blipFill>
        <p:spPr>
          <a:xfrm>
            <a:off x="8620125" y="6334125"/>
            <a:ext cx="304800" cy="304800"/>
          </a:xfrm>
          <a:prstGeom prst="rect">
            <a:avLst/>
          </a:prstGeom>
        </p:spPr>
      </p:pic>
    </p:spTree>
  </p:cSld>
  <p:clrMapOvr>
    <a:masterClrMapping/>
  </p:clrMapOvr>
  <p:transition advTm="563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5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half" idx="1"/>
          </p:nvPr>
        </p:nvSpPr>
        <p:spPr>
          <a:xfrm>
            <a:off x="457200" y="1600200"/>
            <a:ext cx="4191000" cy="4525963"/>
          </a:xfrm>
        </p:spPr>
        <p:txBody>
          <a:bodyPr/>
          <a:lstStyle/>
          <a:p>
            <a:r>
              <a:rPr lang="en-US" sz="2400" dirty="0" smtClean="0"/>
              <a:t>Richer media formulations will yield more recombinant protein than LB Broths.</a:t>
            </a:r>
          </a:p>
          <a:p>
            <a:r>
              <a:rPr lang="en-US" sz="2400" dirty="0" smtClean="0"/>
              <a:t>The best medium to produce a protein in a given host-vector system should be empirically determined.</a:t>
            </a:r>
          </a:p>
          <a:p>
            <a:r>
              <a:rPr lang="en-US" sz="2400" dirty="0" smtClean="0"/>
              <a:t>A simple screen will make all the difference.</a:t>
            </a:r>
            <a:endParaRPr lang="en-US" sz="2400" dirty="0"/>
          </a:p>
        </p:txBody>
      </p:sp>
      <p:pic>
        <p:nvPicPr>
          <p:cNvPr id="9" name="~PP570.WAV">
            <a:hlinkClick r:id="" action="ppaction://media"/>
          </p:cNvPr>
          <p:cNvPicPr>
            <a:picLocks noRot="1" noChangeAspect="1"/>
          </p:cNvPicPr>
          <p:nvPr>
            <a:wavAudioFile r:embed="rId1" name="~PP570.WAV"/>
          </p:nvPr>
        </p:nvPicPr>
        <p:blipFill>
          <a:blip r:embed="rId3" cstate="print"/>
          <a:stretch>
            <a:fillRect/>
          </a:stretch>
        </p:blipFill>
        <p:spPr>
          <a:xfrm>
            <a:off x="8620125" y="6334125"/>
            <a:ext cx="304800" cy="304800"/>
          </a:xfrm>
          <a:prstGeom prst="rect">
            <a:avLst/>
          </a:prstGeom>
        </p:spPr>
      </p:pic>
      <p:pic>
        <p:nvPicPr>
          <p:cNvPr id="14" name="Content Placeholder 13" descr="Secrets In Broth Image.jpg"/>
          <p:cNvPicPr>
            <a:picLocks noGrp="1" noChangeAspect="1"/>
          </p:cNvPicPr>
          <p:nvPr>
            <p:ph sz="half" idx="2"/>
          </p:nvPr>
        </p:nvPicPr>
        <p:blipFill>
          <a:blip r:embed="rId4" cstate="print"/>
          <a:stretch>
            <a:fillRect/>
          </a:stretch>
        </p:blipFill>
        <p:spPr>
          <a:xfrm>
            <a:off x="4648200" y="1668959"/>
            <a:ext cx="4038600" cy="3190229"/>
          </a:xfrm>
        </p:spPr>
      </p:pic>
    </p:spTree>
  </p:cSld>
  <p:clrMapOvr>
    <a:masterClrMapping/>
  </p:clrMapOvr>
  <p:transition advTm="42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Where to Buy</a:t>
            </a:r>
            <a:endParaRPr lang="en-US" dirty="0"/>
          </a:p>
        </p:txBody>
      </p:sp>
      <p:sp>
        <p:nvSpPr>
          <p:cNvPr id="8" name="Content Placeholder 7"/>
          <p:cNvSpPr>
            <a:spLocks noGrp="1"/>
          </p:cNvSpPr>
          <p:nvPr>
            <p:ph idx="1"/>
          </p:nvPr>
        </p:nvSpPr>
        <p:spPr/>
        <p:txBody>
          <a:bodyPr/>
          <a:lstStyle/>
          <a:p>
            <a:r>
              <a:rPr lang="en-US" sz="2800" dirty="0" smtClean="0"/>
              <a:t>Screening Kits are available through Molecular Dimensions.</a:t>
            </a:r>
          </a:p>
          <a:p>
            <a:r>
              <a:rPr lang="en-US" sz="2800" dirty="0" smtClean="0"/>
              <a:t>Visit </a:t>
            </a:r>
            <a:r>
              <a:rPr lang="en-US" sz="2800" dirty="0" smtClean="0">
                <a:hlinkClick r:id="rId2"/>
              </a:rPr>
              <a:t>www.moleculardimensions.com</a:t>
            </a:r>
            <a:endParaRPr lang="en-US" sz="2800" dirty="0" smtClean="0"/>
          </a:p>
          <a:p>
            <a:pPr lvl="1"/>
            <a:r>
              <a:rPr lang="en-US" sz="2400" dirty="0" smtClean="0"/>
              <a:t>Look under “Protein Expression Media”</a:t>
            </a:r>
            <a:endParaRPr lang="en-US" sz="2400" dirty="0"/>
          </a:p>
        </p:txBody>
      </p:sp>
      <p:pic>
        <p:nvPicPr>
          <p:cNvPr id="9" name="Content Placeholder 4" descr="MediaOpKit.gif"/>
          <p:cNvPicPr>
            <a:picLocks noChangeAspect="1"/>
          </p:cNvPicPr>
          <p:nvPr/>
        </p:nvPicPr>
        <p:blipFill>
          <a:blip r:embed="rId3" cstate="print"/>
          <a:stretch>
            <a:fillRect/>
          </a:stretch>
        </p:blipFill>
        <p:spPr>
          <a:xfrm>
            <a:off x="1776249" y="3725863"/>
            <a:ext cx="3200400" cy="2400300"/>
          </a:xfrm>
          <a:prstGeom prst="rect">
            <a:avLst/>
          </a:prstGeom>
        </p:spPr>
      </p:pic>
      <p:sp>
        <p:nvSpPr>
          <p:cNvPr id="10" name="TextBox 9"/>
          <p:cNvSpPr txBox="1"/>
          <p:nvPr/>
        </p:nvSpPr>
        <p:spPr>
          <a:xfrm>
            <a:off x="4976649" y="3725862"/>
            <a:ext cx="3710151" cy="1292662"/>
          </a:xfrm>
          <a:prstGeom prst="rect">
            <a:avLst/>
          </a:prstGeom>
          <a:noFill/>
        </p:spPr>
        <p:txBody>
          <a:bodyPr wrap="square" rtlCol="0">
            <a:spAutoFit/>
          </a:bodyPr>
          <a:lstStyle/>
          <a:p>
            <a:r>
              <a:rPr lang="en-US" sz="2400" b="1" dirty="0" smtClean="0">
                <a:latin typeface="Palatino Linotype" pitchFamily="18" charset="0"/>
              </a:rPr>
              <a:t>Media Optimization Kit</a:t>
            </a:r>
          </a:p>
          <a:p>
            <a:endParaRPr lang="en-US" b="1" dirty="0" smtClean="0">
              <a:latin typeface="Palatino Linotype" pitchFamily="18" charset="0"/>
            </a:endParaRPr>
          </a:p>
          <a:p>
            <a:r>
              <a:rPr lang="en-US" b="1" dirty="0" smtClean="0">
                <a:latin typeface="Palatino Linotype" pitchFamily="18" charset="0"/>
              </a:rPr>
              <a:t>Available in standard and animal product free versions.</a:t>
            </a:r>
            <a:endParaRPr lang="en-US" b="1" dirty="0">
              <a:latin typeface="Palatino Linotyp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36562"/>
          </a:xfrm>
        </p:spPr>
        <p:txBody>
          <a:bodyPr/>
          <a:lstStyle/>
          <a:p>
            <a:pPr eaLnBrk="1" hangingPunct="1"/>
            <a:r>
              <a:rPr lang="en-US" sz="2000" smtClean="0"/>
              <a:t>References</a:t>
            </a:r>
          </a:p>
        </p:txBody>
      </p:sp>
      <p:sp>
        <p:nvSpPr>
          <p:cNvPr id="12291" name="Content Placeholder 2"/>
          <p:cNvSpPr>
            <a:spLocks noGrp="1"/>
          </p:cNvSpPr>
          <p:nvPr>
            <p:ph idx="1"/>
          </p:nvPr>
        </p:nvSpPr>
        <p:spPr>
          <a:xfrm>
            <a:off x="457200" y="711200"/>
            <a:ext cx="8229600" cy="5414963"/>
          </a:xfrm>
        </p:spPr>
        <p:txBody>
          <a:bodyPr/>
          <a:lstStyle/>
          <a:p>
            <a:pPr eaLnBrk="1" hangingPunct="1">
              <a:buFont typeface="Palatino Linotype" pitchFamily="18" charset="0"/>
              <a:buAutoNum type="arabicPeriod"/>
            </a:pPr>
            <a:r>
              <a:rPr lang="en-US" sz="1400" dirty="0" err="1" smtClean="0"/>
              <a:t>Strobel</a:t>
            </a:r>
            <a:r>
              <a:rPr lang="en-US" sz="1400" dirty="0" smtClean="0"/>
              <a:t>, R. J. and Sullivan, G. R. 1999. Experimental design for improvement of fermentations. </a:t>
            </a:r>
            <a:r>
              <a:rPr lang="en-US" sz="1400" i="1" dirty="0" smtClean="0"/>
              <a:t>In</a:t>
            </a:r>
            <a:r>
              <a:rPr lang="en-US" sz="1400" dirty="0" smtClean="0"/>
              <a:t> Manual of Industrial Microbiology and Biotechnology, 2</a:t>
            </a:r>
            <a:r>
              <a:rPr lang="en-US" sz="1400" baseline="30000" dirty="0" smtClean="0"/>
              <a:t>nd</a:t>
            </a:r>
            <a:r>
              <a:rPr lang="en-US" sz="1400" dirty="0" smtClean="0"/>
              <a:t> Ed., eds., </a:t>
            </a:r>
            <a:r>
              <a:rPr lang="en-US" sz="1400" dirty="0" err="1" smtClean="0"/>
              <a:t>Demain</a:t>
            </a:r>
            <a:r>
              <a:rPr lang="en-US" sz="1400" dirty="0" smtClean="0"/>
              <a:t>, A. L. and Davies, J. E. ASM Press, Washington, DC, pg 80-93.</a:t>
            </a:r>
          </a:p>
          <a:p>
            <a:pPr>
              <a:buFont typeface="+mj-lt"/>
              <a:buAutoNum type="arabicPeriod"/>
            </a:pPr>
            <a:r>
              <a:rPr lang="en-US" sz="1400" dirty="0" smtClean="0"/>
              <a:t>Lee,  S.  Y.  1996.  High  Cell-density  culture  of Escherichia coli. </a:t>
            </a:r>
            <a:r>
              <a:rPr lang="en-US" sz="1400" dirty="0" err="1" smtClean="0"/>
              <a:t>Tibtech</a:t>
            </a:r>
            <a:r>
              <a:rPr lang="en-US" sz="1400" dirty="0" smtClean="0"/>
              <a:t> 14:98-10S.</a:t>
            </a:r>
          </a:p>
          <a:p>
            <a:pPr>
              <a:buFont typeface="+mj-lt"/>
              <a:buAutoNum type="arabicPeriod"/>
            </a:pPr>
            <a:r>
              <a:rPr lang="en-US" sz="1400" dirty="0" err="1" smtClean="0"/>
              <a:t>Kleman</a:t>
            </a:r>
            <a:r>
              <a:rPr lang="en-US" sz="1400" dirty="0" smtClean="0"/>
              <a:t>, G. L. and W. R. </a:t>
            </a:r>
            <a:r>
              <a:rPr lang="en-US" sz="1400" dirty="0" err="1" smtClean="0"/>
              <a:t>Strohl</a:t>
            </a:r>
            <a:r>
              <a:rPr lang="en-US" sz="1400" dirty="0" smtClean="0"/>
              <a:t>. 1994. Development in high cell density and high productivity microbial fermentation. Current Opinion in Biotech. S:180-186.</a:t>
            </a:r>
          </a:p>
          <a:p>
            <a:pPr>
              <a:buFont typeface="+mj-lt"/>
              <a:buAutoNum type="arabicPeriod"/>
            </a:pPr>
            <a:r>
              <a:rPr lang="en-US" sz="1400" dirty="0" smtClean="0"/>
              <a:t>Broedel, S. E., </a:t>
            </a:r>
            <a:r>
              <a:rPr lang="en-US" sz="1400" dirty="0" err="1" smtClean="0"/>
              <a:t>Papciak</a:t>
            </a:r>
            <a:r>
              <a:rPr lang="en-US" sz="1400" dirty="0" smtClean="0"/>
              <a:t>, S. M. and Jones, W. R. 2001. The Selection of Optimum Media Formulations for Improved Expression of Recombinant Proteins In </a:t>
            </a:r>
            <a:r>
              <a:rPr lang="en-US" sz="1400" i="1" dirty="0" smtClean="0"/>
              <a:t>E. coli</a:t>
            </a:r>
            <a:r>
              <a:rPr lang="en-US" sz="1400" dirty="0" smtClean="0"/>
              <a:t>.  Athena Technical Bulletin, http://www.athenaes.com/tech_brief_optimum_media.php</a:t>
            </a:r>
            <a:endParaRPr lang="en-US" sz="1400" i="1" dirty="0" smtClean="0"/>
          </a:p>
          <a:p>
            <a:pPr>
              <a:buFont typeface="+mj-lt"/>
              <a:buAutoNum type="arabicPeriod"/>
            </a:pPr>
            <a:r>
              <a:rPr lang="en-US" sz="1400" dirty="0" smtClean="0"/>
              <a:t>Luria, S. E. and J. W. </a:t>
            </a:r>
            <a:r>
              <a:rPr lang="en-US" sz="1400" dirty="0" err="1" smtClean="0"/>
              <a:t>Burrous</a:t>
            </a:r>
            <a:r>
              <a:rPr lang="en-US" sz="1400" dirty="0" smtClean="0"/>
              <a:t>. 1955. Hybridization between </a:t>
            </a:r>
            <a:r>
              <a:rPr lang="en-US" sz="1400" i="1" dirty="0" smtClean="0"/>
              <a:t>Escherichia coli </a:t>
            </a:r>
            <a:r>
              <a:rPr lang="en-US" sz="1400" dirty="0" smtClean="0"/>
              <a:t>and </a:t>
            </a:r>
            <a:r>
              <a:rPr lang="en-US" sz="1400" i="1" dirty="0" err="1" smtClean="0"/>
              <a:t>Shigella</a:t>
            </a:r>
            <a:r>
              <a:rPr lang="en-US" sz="1400" dirty="0" smtClean="0"/>
              <a:t>. J. </a:t>
            </a:r>
            <a:r>
              <a:rPr lang="en-US" sz="1400" dirty="0" err="1" smtClean="0"/>
              <a:t>Bacteriol</a:t>
            </a:r>
            <a:r>
              <a:rPr lang="en-US" sz="1400" dirty="0" smtClean="0"/>
              <a:t>. 74:461-476.</a:t>
            </a:r>
          </a:p>
          <a:p>
            <a:pPr>
              <a:buFont typeface="+mj-lt"/>
              <a:buAutoNum type="arabicPeriod"/>
            </a:pPr>
            <a:r>
              <a:rPr lang="en-US" sz="1400" dirty="0" smtClean="0"/>
              <a:t>Lennox, E. S. 1955. Transduction of linked genetic characters of the host by </a:t>
            </a:r>
            <a:r>
              <a:rPr lang="en-US" sz="1400" dirty="0" err="1" smtClean="0"/>
              <a:t>bacteriophage</a:t>
            </a:r>
            <a:r>
              <a:rPr lang="en-US" sz="1400" dirty="0" smtClean="0"/>
              <a:t> P1. Virology. 1:190-206.</a:t>
            </a:r>
          </a:p>
          <a:p>
            <a:pPr>
              <a:buFont typeface="+mj-lt"/>
              <a:buAutoNum type="arabicPeriod"/>
            </a:pPr>
            <a:r>
              <a:rPr lang="en-US" sz="1400" dirty="0" smtClean="0"/>
              <a:t>Luria, S. E., J. N. Adams, and R. C. ting. 1960. Transduction of lactose-utilizing ability among strains of </a:t>
            </a:r>
            <a:r>
              <a:rPr lang="en-US" sz="1400" i="1" dirty="0" smtClean="0"/>
              <a:t>E. coli </a:t>
            </a:r>
            <a:r>
              <a:rPr lang="en-US" sz="1400" dirty="0" smtClean="0"/>
              <a:t>and </a:t>
            </a:r>
            <a:r>
              <a:rPr lang="en-US" sz="1400" i="1" dirty="0" smtClean="0"/>
              <a:t>S. </a:t>
            </a:r>
            <a:r>
              <a:rPr lang="en-US" sz="1400" i="1" dirty="0" err="1" smtClean="0"/>
              <a:t>dysenteriae</a:t>
            </a:r>
            <a:r>
              <a:rPr lang="en-US" sz="1400" i="1" dirty="0" smtClean="0"/>
              <a:t> </a:t>
            </a:r>
            <a:r>
              <a:rPr lang="en-US" sz="1400" dirty="0" smtClean="0"/>
              <a:t>and the properties of the </a:t>
            </a:r>
            <a:r>
              <a:rPr lang="en-US" sz="1400" dirty="0" err="1" smtClean="0"/>
              <a:t>transducing</a:t>
            </a:r>
            <a:r>
              <a:rPr lang="en-US" sz="1400" dirty="0" smtClean="0"/>
              <a:t> phage particles. Virology. 12:348-390.</a:t>
            </a:r>
          </a:p>
          <a:p>
            <a:pPr>
              <a:buFont typeface="+mj-lt"/>
              <a:buAutoNum type="arabicPeriod"/>
            </a:pPr>
            <a:r>
              <a:rPr lang="en-US" sz="1400" dirty="0" smtClean="0"/>
              <a:t>Miller, 1972. Experiments in Molecular Genetics. Cold Spring Harbor Laboratory. Cold Spring Harbor, NY.</a:t>
            </a:r>
          </a:p>
          <a:p>
            <a:pPr eaLnBrk="1" hangingPunct="1">
              <a:buFont typeface="Palatino Linotype" pitchFamily="18" charset="0"/>
              <a:buAutoNum type="arabicPeriod"/>
            </a:pPr>
            <a:endParaRPr lang="en-US" sz="1200" dirty="0" smtClean="0"/>
          </a:p>
        </p:txBody>
      </p:sp>
      <p:pic>
        <p:nvPicPr>
          <p:cNvPr id="5" name="~PP1492.WAV">
            <a:hlinkClick r:id="" action="ppaction://media"/>
          </p:cNvPr>
          <p:cNvPicPr>
            <a:picLocks noRot="1" noChangeAspect="1"/>
          </p:cNvPicPr>
          <p:nvPr>
            <a:wavAudioFile r:embed="rId1" name="~PP1492.WAV"/>
          </p:nvPr>
        </p:nvPicPr>
        <p:blipFill>
          <a:blip r:embed="rId3" cstate="print"/>
          <a:stretch>
            <a:fillRect/>
          </a:stretch>
        </p:blipFill>
        <p:spPr>
          <a:xfrm>
            <a:off x="8620125" y="6334125"/>
            <a:ext cx="304800" cy="304800"/>
          </a:xfrm>
          <a:prstGeom prst="rect">
            <a:avLst/>
          </a:prstGeom>
        </p:spPr>
      </p:pic>
    </p:spTree>
  </p:cSld>
  <p:clrMapOvr>
    <a:masterClrMapping/>
  </p:clrMapOvr>
  <p:transition advTm="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i="1" dirty="0" smtClean="0"/>
              <a:t>The </a:t>
            </a:r>
            <a:r>
              <a:rPr lang="en-US" i="1" u="sng" dirty="0" smtClean="0"/>
              <a:t>E</a:t>
            </a:r>
            <a:r>
              <a:rPr lang="en-US" i="1" dirty="0" smtClean="0"/>
              <a:t>. </a:t>
            </a:r>
            <a:r>
              <a:rPr lang="en-US" i="1" u="sng" dirty="0" smtClean="0"/>
              <a:t>coli</a:t>
            </a:r>
            <a:r>
              <a:rPr lang="en-US" i="1" dirty="0" smtClean="0"/>
              <a:t> System</a:t>
            </a:r>
          </a:p>
        </p:txBody>
      </p:sp>
      <p:graphicFrame>
        <p:nvGraphicFramePr>
          <p:cNvPr id="9" name="Diagram 8"/>
          <p:cNvGraphicFramePr/>
          <p:nvPr/>
        </p:nvGraphicFramePr>
        <p:xfrm>
          <a:off x="460375" y="1717192"/>
          <a:ext cx="8229600" cy="4447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4" name="AutoShape 2" descr="data:image/jpeg;base64,/9j/4AAQSkZJRgABAQAAAQABAAD/2wCEAAkGBxMTEhQUExQWFhUXGR0aGBgYGBwcGhodHhocGBocHB8cHCggGxomHCAaITEhJSkrLi4uHCAzODMsNygtLisBCgoKBQUFDgUFDisZExkrKysrKysrKysrKysrKysrKysrKysrKysrKysrKysrKysrKysrKysrKysrKysrKysrK//AABEIAM4A9QMBIgACEQEDEQH/xAAbAAACAwEBAQAAAAAAAAAAAAAEBQIDBgEAB//EAD8QAAEDAgMGBAMFBwQCAwEAAAECAxEAIQQSMQUiQVFhcQYTgZEyobFCUsHR8BQjM2Jy4fEHFYKSQ7JzwuIk/8QAFAEBAAAAAAAAAAAAAAAAAAAAAP/EABQRAQAAAAAAAAAAAAAAAAAAAAD/2gAMAwEAAhEDEQA/AEeOabbQhpCUwgBMwLxYqPU613C7PbStSiUqbQJKgnWADAB62oJ10uK6cqt2ttFllKWVLCVCFrEEm43R3i/qKAV1vznCspAkxYaDgBUNqbTawwypCVunRMAhPVX5Uox/iJSgUMDIPvGMx7RZP17UnOUAkkkxMnnxHXv1oKlpW4u5zLWfmfoK+iYRpDTaUAJJAAkjkP171n/D2EQP30Ek2TPzIt6UzdxQPUfr+1BJ1IJgpHsLf2onA4ELIkfKfW9AsKEfjVW2dveQjK3GdQjsOdAZtpSVueUj+GjlYLPEnmARA9+NUKaTpA9qF2A4rywpR3jJmPbTpFErXJ6UF2BwqVEDKPal23ilbqUJAhuRNoJMT7RHcGneHd8ppbp1Skxb7RsnveKzLKd1Mi9ySQZM3kmfwoOpaTF+R0HHhPStF4ZW2tssnLnQSUymMyTeJ4kEx2NIBc61F5sWKZtBmbzzoNQnY4KhujnpS3bWNQgKZZylZkKUB8I4gHir6UI9tfEqSQXlQbGIBPcgSfelxECJ/X6mgGRhxnb5Z0zb+YfWtptZhM6JECNOQ7Vk2ypS2kCbuJtz3gZjoJrUbZf3ulAAy0J0HsKG8U4hIbS2kDMtUm14F/rFG4Blby8rSCo8eQ6kmwpkPCzQcD2LWDlAAaSbWJO+Rc6kZRHfhQfPnlgC3zrW4ZtKGkJypnKAbDWxPzmtSMXhkAo8hoJNgjy0xBvJ5cDp/dR4lwSEoS63ISTlUm5AJkgi+nCKDPYiDwHyp94QCPJfMJ8zMkaSQki3pIP6FZ1xVpqzwpi1jFpSk7hBLqToUAH5gkQeBPegaYhZzGw9hVScVFoBjoKdOuYZVs3lqM/F8PP4h+MVR/tCV3bWhfPKoGO8UAzG08pGkTyE0WvEMPQHWUKPBQACh0kAGgX9mKTrNWPbJKWg7nBkxHLX8vmKAg7CZVdtZT0WAR7i/wAjSPxc0pltLWSJMqWBuEaBOaLmbxVzb5SeVNMNtKUlKgFIVYpUAQQdZEUGCb0sK7Wq2t4WJKV4ZIKVTKFK+AiNDqUmeOkV6gZYJKWkl5zQaDiTwA/WlY/xY7ndDh1Um/ufl/aj/FO2kBwMpJKWrW0KvtH/AOvpWXxmLLipPYDkKBtsHYr2JJLcJSk3WowkHlzJ7D2rRseBxnQTigcpBjyjFjPFVE+Cb4KwuFqzdZAIPaPoauxC1JUOXGB1oJObBUbeeyByGaw4Ruih2fCz6lQHGim+8FE34CMs+ugqt11QOt+NQVjl8zyoKMZsTGtgn9nWQATulKtP6STWVXgn3HAVNOXI+wrT25VucPthaYgm1M2vEyp3oN7yJ+sx6UGfRhXUoADDsdG1ae1VhK5goWDyKT+Va4bUYVqFJV/IqL9jYVc1igQAh9Y6L090iQfSgwe3dqR5bQKgZzrgxYaDnzNApxOmve9+FfR8XiHkEkth1HAghZFr8JHtS4tYbFJKVIQ2o/CpIAUDa9hfqDqKDIJeAHGdOnavebPGqcPgnVPrw4jMgkKVcJsYn8q0uH2DhwIU4tSo1ECOoEG3SaDPlyLQLa9agJUYSCSdEi5J6DX2qW3cKphcFWcKEhYm/OZm/rW3/wBMNoNt4Z9xVznjQT8CTA7jWgyeCwHl40JWd5pOdwRGVRSIT1IzCdOPKtDhdi+bLj5UhuxSBGZfPUykehn50+exeHxDpcWVBcZQVEKFtJESfU0p2vi1pIQ5qZIVJyrHToOWtBa/tNttHlsoShvkJJUeZOp5azSo4wyJByngDEiecUOZJINGtYdKUlazlSBcmIAoKGGMyrfnH51PxNjAEIYGo3ldDBgd4v7UKPEaVlScOICbZ1C56gcPWgVskmVSSbknnzoAcW5Cad+FcIG2C6RvPG3RImPz9aWJwiXHm21GEqVB7akdyBWi2k7wAgCwHIUC3EGTerPKDTanVWCbiNSeAB5zV2EwuYifbj3NX49OdQBs23FvvL/EJFu5PKgV4PbGKSnfUFzfKsTAPAHWPWnOG2s04nIpJbk3ESk6cYzD2ilDtzQe2cWGW7fGqyenNXp9aB9itmzdBC08wQaowuzFqMJTJ/XKsFs/FONKzNrUg8wTHrwI70+Z8Z4tI+JBOklsTz4GPlQfRcK0EjKoWFh31J+Y9q9WJ2H4vASpOJzqVmKgoASc2oNxoR867QZ3Z/h51wyvcBvJufb860uA2NhmjIGdQ+0u8duHyqzOZCUglRMAC88qMGyFwc7iEKJ0ur0JAt86Dhxi0K3FQdOBSehGhFQe2/8AeZQeyiPkQfrQOO2fiUqQkIC86glKkEFJJ58U8dRwpi3sRhAh5RcXxIKkp7CDNuZPtpQQa2vhVgBRUgzbMJHumY46xVowrK7oebVOm8P1NLsd4dbWP3Cyhf3VHMk8r6jveshtBh5lWVxJT9D2OhoN8rYyrwJHMXj8KGVgVAWBPDpSfwYytRU55i03jdURyJ0rWf7o6BGZK/8A5E5o7kQfrQIlIUDoa8HymnadoNrs+jLb42wVJnjKfiHCPi9q6jZLbt2XEr5pB3gCfu6igBw+1nE6Kj9cTFOGNsIWR56Qo8yN73EGlWK2SpB0I76fhQT2HULnX3ig0OP2e08VLZWELV8UiyiLCVAyIFpI71nX1ONryuApI+nAjgR1q7CvKTpR/iUj9jC1wFJUkJMfemR2tPpQZDxLjgtCUakKkc9L1qvDuEW3gU5k5StaiQeAIABPIxBisx4d2f5zhecH7tHwg6KP4gVqsBjf3+Qk5XJQe5+Ex3t70AXmwTF6eYR9L7RaUAPumBKVfeSY9xytyhPtLDEE/L0qjAuQqZsNP12tQXvYtOHSVOm4JATxJHAdOtZraG2y/HmbqbwkSQBz6nqab+PGlLDLoFiIV3Asf+s+1ZXBM53Ak/CLq7f5tQM9hYRQcWozlCYkcdDI51oVOITrmiJJymIiZmLfKhsOoJAAsOAHDlVz48xC0niCPlagzGO2ipTyVtmEoIKOEnWTPtFbPB7Uwr2VSnkoKjBSowQeXKORrAJ+EUf4YwXnPgKQFIF1k2ixy3HXhQfRc6AooZII1W4IhHCJuCqPbjSjaL4slPwjh+uPWrcViAlORAAA/XvQeDwxccSnmbnkBcn2mgM2bgkBIcdkg3SnSRcSTrE/SrMQ3hHzlcw6YIjMmy09jP1tVG2MbKoFgBAHQWAoTZqSpURQIsfsMMOONuLEZc7S/vCTFuZAgjgaUJrReO8elT6W038lGRR5qmSD2sPes5g2S64ltOqjA5Dr7UHXSmTFxwkX+Vcrc4Xw5hWxCklxXFRJHsAbV6gL2IUnO4lSVKTCUkGcs6m3MWqjFPSq5/tSvw2lOHxAGfK05urKtANQq3I/WnG2cMUk8evOgZYF5MJVMZJmP6VJCu1zOka0BtbCrCie5HUaz7ULs3FFCuY5Gj8ZiQwPMUVKYMAoj+CdJEXyG1tQY1oEwdIt1o9nHZhlcAUk6hUH60Q/hUuDO0pKgbzI0I4UsxOGUDPtHtwoGeA2cwJ8n90omYklJNhfin06Wr2NwBQRn3QdDO6r+kx/ek6Hik07wW17ZVwpJvlUAR8+PpQCYhBzXjsLWjsKEdAOov8AMdjrTpTWHcuhSmlHgCVo5ndUZn1HCg9pYQtXVGQmA4mcsxbNxQTyPvaghg8a8ggIcKkj7K94driQOxFGf7oLlWGSRxDaiD1ICpk9JFKVI5GR+uVXNYjLYifeg89t7AoMFGICh9gtpSfXfiOsmke0tqrxzqWwPLZTfKLxwknio6VqdobPYfSA6DbRQsoT15dDzoBrw0G0ksKzcSFQFHsdDbtQeSQlISkQkCAKHxANlTBBkHkdR86sU5kUUrBSoagiIP41RjcQlKCSfw7UD3EuB9lLsSTZcCIUPiH0PtSdYjhfn71V4Dxqll9tUyoBxI4DKYIt3TbpRGMQc0gRx/xa1ATj2FO4N1KfjSM6eJkajuUyKxexAIUriTHtW92CuFJAvcfr3rHvlPnPZBCS6uB6x6XoDELq5LsUGhdVuOEkACSSIA16CgT4fDqce8tsSVLIHLXU9IvW9wuGTh2/LbuT8auKjz7chQux9mpwqCTBdX8R+6Puj86Ib3jJNBWpJJmmGzz5ba16E7qTzj4o6Tb0NBqkuIaR8az/ANEj4lnsJjrUts4kWSiyUgJF+HD160C59yT1p5sHDkIccAkoQpQFhJGgvzMUiYRmNavEktMpbiFOwo8ISDYRzKvp1oPn7nhjGuSstgqVKiStEkkyT8Wsmi9h+F8U0+la27AEghaCJIiNZ51oXcZBgfr3qo7QUDrPy4e9BB5l+f4Lnokn6V6rmtoKjjr0r1AlxTEinuEX52HCiZUndV6DdPqPxoBO0cKr7eQ8lpKY9Zj50fsghKxlUlbarEJUCL6KibcKBWsFJ0vOv9uP9qbbNczAoWJSQQRqLiNCNOlDbVZyqjr8uNB4R2Dagz5wLuGeWhKyhSTEpOo1BPAgiDen+D8QrFsQ2Fj7yBBHoTB9xRfiNglTTgGqcpPC10+sH5UI3hiRoL/r0oGCsGhxOZpQUI9R0I4GgHMOU8DXm8KpJzIJSr7wJB/XemDOMWU5XWyv+ZPxHunQ9xHrQKg4RpTrY2PUnW6SIUkiytbciDVSsMyTZeWToQbesV3aTXlpCEjS8/Xjy+VBPC7Lw0wlx1MG6bEf8QRKeWp4a1zHMFle+lWSdxcbpGokj4T3ilKHSFDX340z2fthaTBPzEHoZ4UHMagkCBYafW/Wh8Pi1JP+R7xT5AbcGZCvKUbwYUg25fZ9Pag8XgCmCsZRwUN5N9IMxflrQRO0EODK6kKHJV44GDqKzPinYq0wtrfaF4uVJ9OKRzpwvCKmUJPPifnFX4PFEWNxQZvwGsnFpAMSlQPW2n65VoNqN7xmJn37VbgNkNDGtPJ3ZUQUjSVJUkHpcj8qlttvePIHjQd2J8SdNeE/qL/KsU8r967/APIv/wBzW02GBnEntbt2/QrGbebU3iXgRErUociFEkEcxQdLtq0OwsEG0+csb5G4Dqkc+5+lAeGtmZv37gGQfAk/aI4n+UfM04xb5UdaCtxRUeN6njsQlhvMbn7I5nl6catYSltBccOVKRM/r6UJgMP+1P51j9y2JiZBH2R3UfoaAvZoLLHmLA857eJ4hP2E9BF47cqVuqk0ftnFlaiaDwuGUoiBQNdh4dKZdcs22CpR6C59aNbxjWLKnW1pJX9kmCnQAQbyByrP+L9pZGxhWze3nGdBYpQfqfQVj/KJGttY4UH0x/YbkSAT86Ae2Usmb68df8zWFS84MoS4sEHd3yInle1bnYGNfSPLU6pSgid/evIm6p0BiKAZeBUDcfhXqNd22+kwQ2vlKSP/AEIr1Bm8RhhypW7gykyklJ5gx9K1uIwRAkXBEg8xSvEYege4Z44jDpcPx/Cr+oakdDY+tLAYPG3640d4bEtPIGoUFAdCIP0+lCYhsgmgZPuqXhnQg7yU5kaG6Rm94kVisBtvElQAc6ndT+VbPYxFwZgyD2NqxezsP5b7rZ1SSPYxQOm9rYjisf8AVP5UZh9pP8VJ/wCqfyoNDdX41OVhxWhywPW3GgWOeKHjoloiTBKLx1g1ZhfFrgMPJSpvkEwoDTdJPDkeFKcOgCCRmHL/ABVWKRFxy7UG8bZaeQFsyoETGih3HDv9aBxGDKVUG5hihCANUpFxY6aii8Jt+wQ+jNwzjXuRxoOtuEU3we14kRKeSrjXQ2oYYdt1OZpYUOQ1BHMcKEcYKeHtQaMYdLgJYJCtfLJseiSbpN9DI10pRiEGdIIsRInXiBefSo4PGFCs3EU6xbiH5tDgEJV97iArpfXUdqBQ2sxGaCCCDwB9L0xxjjeIBcbKSQSFC9lcdYMcRMGCKzS9oJAMwO/Cs5h1YhTxOHDgLmkCJAtPKBz4UG9YwakJPMx3EanoKjtXYzbrjTzvwoRGS8uXkTyTc9+1c2YhbCJxDnmuE2A+FHyGY9T6cyNjsUpavXhQTxeKCiALDgBpV+BwsgqVZIBJJtYc6rwGAHxKMJGpOgFWYnHhYhFmxz+31I4DpQYrxHtxWIXkbkNAwkDVZ0BI+grXbCwH7Jh1JcJ8xwAqTNkRMAcJvf8ARrmz9gsoc/asoECUIGgVN1+1gOd6px+LKye/pNBwpClRP67UwxuLTg2wRd5YPliJCeGY9RwHH51TsfCFSoPP299KQbfx/wC0vkpEpTuNxeUpJgxGpufagVRJJJkkkqJvJm5NqtaYJBIEgamNJMa8L1JCZNFBBCZ4K09O3Kgt8PbNzv3uEpzxGp0p1g0RiUydZHyNKNm4ssuocBlIsocwdfz9K0yGULWlbawoBQJymTqDca0AWMb3uR7flXqK2s0M5m1z9a9QZLC4h1j4FDL9xV0c7cj1FNxtFh1AUSltRsUkix6TqKz6SpZyoBWo8E39409adYbwujy8z/8AE4jNASOQg7x66e1AV4d2o2MQplJkuJImLSN4CfQ9K9tFMH1pCzsxeHxDbiFAoStJ1uEzvTPCJ9K1e2WoUaAXZfxAfq1/zpNtlLbePUEk/vBKp4KVvW6ER700wrkKFKv9Qmf3jLnBbceqVGfWCmgYNJvUPEZHkoSNVLnhoBP5UHsLCYxSQd1KOBcmfQC5pjiPDa3DnOISpQEBOSEgcknMfpQZ0Jio4tKbETaCRNzGvCrsQyUKKFjeHAXg/lUHhCoIGnDt+VBr8QAtKVi6VAFPY3FJcayEpUo6ATS1naLrchtUJP2YBHpOnpQeOxzrllqkDgBAoA8LjHG1521FKuYPPgeY6VttheJUPwh6G3DZKhZKptH8p+VYZcHSp4XAuO/w0KV2FvfSg+lYjBFJqWDZUpUJuRc+2pPAUi2DsrGkhBfyJi6SQshPE3kAetad3HJZbLTZJ5qgStQtJgAenWgzbXghbi1LfxCEJUoqypJUbknWMo+daHaLi8OlDYs2EhKSCCFZRAuOPt2pWcSpWpJNNnsE47h8qElR8xJHQwQrW36FAiU4VH8tKY4bCJA8xZhA4nXoAOvKprwKsOkKcQq+giQT3iAKWY7E3zOqAj4UjQDoNfxoLsZiy8dMjadETa3E8zVmCwubfXIbGnArPIck9aG2cQ4MxBDQ0nVf/wCedW43GlVhpwHLhFBdtDaGY2sBYAWtQDLWYj6Vxpsq7U4aCMM35zxIT9lI+JZ4AfieFBRtrFHD4fImzjwjsmwUehM5R68qyTCSDIMRyN6u2lj1POKeUCCrhMptwEgWHKhW861BtoFSlcLcOMnQUBaHwAZ6W4anW01JKwTf3NPMDsJlABdJdXx3iEg8YCSJHcmmH7EwtDiUMthRQrKQnezZSU3/AKooMqACDwMW6nl0tN+lAYpgRJ+lGtXmdY9q68zcyNLQOf8Amg22wnRiMO2tUFQ3VRfeEC9rSIPrXq+fYfabrBV5Dim80ZssXiYmR1NeoNN/uISISAByAj8KFdx5pEvGVT+1kmEySeAufQCgbPYnrWjafS+whYmfgV/Umx97H1rIo2Ji3PsZAeKyB8tflWn8N4M4NKh5nmZjJSRuTpIvOaLT8qAdvDkqEf4pxtRhAaZQsArSc143RBAnqZ+R6Va9tzLOQIQTxSCVcpCjYe1JH8YVk6yTcnU9SdTQWPYkyIPtV2ESoqB4aj8aowOBUsiAb9Kq8ReIk4aGcPCndCYkJB0Avdf96BN4ucH7UQIkJSFcDmyyflFJC9TLCeGsU+StzckyVOHeM6mNT6xTnDeHsM18RU6Rzsn2GvrNBlkBSlZUArP8on6U0wvht5Q/eKS0k6gmVewsPU1pBiQkZW0hKfupED5VSpSla0ArGwcMi5CnD/Mbewt7zRzmKgBKBHAJSIHSAK4lkxPCmWycIGx5y9Y3ByBtmP4f4oJhXkNFOrivjPzyjoL9zSNxy/0q/FvFSvw9T8+FU+Wbk+9AfsjB+a4hA1UY/XYTTnbuOKdxEpSmwA5XA71f4bwflNLdNlrACOaUz8R/q07TzqGJCXDJSReTGon4uPagq8PoW4vIpKi0sQsXjKeM8IvesWnAtl9bZUCULUFC87iiDrfhX0jZYDSDcpbTKlTBtEkmOEDj+NfH2dqf/wBa3zOVxayrstRM/T2oNRi3joNBoBpah2Gio0xwuES7BSoFJ4i4rmL2uzhZSiHndIB3Af5iNewvzigMcWjCtl16CY3EzvLPDsOp+tYva+1F4hYWsieCRZKRyEn1oTFYtbjinFqlZkkn6DkBwFW7L2Yp8hRlLQ1Vz6DrNB7Z+CW+YRKUjVcSB0HM1qcGwhhOVA11UdVdSfwrqVhCQlAhIEAcqpJKjagmXiTrT/YjaUp8xSoKTKrbuWJN51F/eluC2WpUWmb/AK6dal4kxaWmfIbO8v4jxyiSewOnvQZwwJAjKTKYIJAJkA8jzqh5RslIKlEwEjUnpVgClkIQnMqLCbmNT0NPtlbOThxnXCnlDXggHgn8TQWbF2enDtwvKXFGVmAY5JB6X9Sa9VLrpUZr1AFhfDWHQQVrU4Y0+FM8dDMUwGJQ2IbQhA/kEe8CT3NLsxNxVyMIo8PSgm7jVGhHHlHn0pph9jOKFkk9uFGYfZCR8RkjgggnsRok/wBUUCNnDKWR3pxgtjAQpw5AdM2pj7qRcmji6huYAROoG8sepsPY0uxW1uQvzUSVe5PyEUDHGjcyoWWEXkgJLqhyvIQD2JpPhGsNh/4LYzffVdXudPShytazxNFsbKWoSbDUk2A9aCp/FqWda41hVK0B/Cm4wzLSQoqSsxNlJAjmSTp2oHFbYzboeabA4IWkK9Tmme1BZ/tgRdxSUj+Yx7UHiNsYduyAXDzAge6r+00sefYJlTyVHmTPzNL8TtNhI3ZV2BA+dA62Zi3sW+EDIy2N5wgSQkG8EiJNgLCnG28aFKtwmO2g+X0FdwjaWMOkZcriwCu8kGLJnkAfek6iSr9a0F2GYn8ZpjsnZpedCYhCSM6hoOgtqf71BppQQMolSjCRzJMCtAiGEBlMWjOofaURvmYnjblAoL8Y/vEcLiL6aD0Hyil37OknTMSYABkntce571W7iM3WeEwQenLtR2zkQh1cSqydLgGZIm8zF+9BTtTBFbDjPnoaCgUkpHmEg68REmxibTzrEY3/AE9fS3naW28B9lGYLjsoQewNNMQ6vMQTPrWi2GtQSO9ucGBw4W+lB8idaKVZVJII+JKhBB5Ea8q8tzjMV9G/1OwQVh2sSEHzC55RI1UMq4nnBTHqayeyNl5AVOpSVapBvl78PSgE2ZsdTsKclLY04FX4gda0JWAAlIAAsANKi45Ndbw6iqIM0HG0lR6092fgEhOdwgJFyTpFVsMtsI8x0wOA4qPQUoxW0jiVK8xSm0BJyISJBIuAoTqefC1qArH+JJJTh0jKPtqGvOBy70iZC3HQEypxRk5jItck8gP1yrriogJBKjaBJJPAR7D0p/szADDozru8rU8EjXKPz40FuFwreGRAuo/Eo/Erv06aUE66VmoPvFZohCUtoK1mABOoHoJ1J4CgJw2CJFhXazeL2m64qVBSAPhRdOUayeZPPtXqDVDDsNGFqClT8KN4+sWHqqrhjYmEIQP5t5UW4WA+etJDi1CyYA6CKrCVq50DbEY5Oiypw8iYSOW6mAB6UBiNqKO6LDkBArjGzVrsEknsasxDDDB/fPJCh9hO8vtANvWKANKFK0FMGtmhCc7y0tpJABWYntz7Usxvi1IAGGby2utwBS56CSkCOc3pE7jFOrzOLUo6En4r/TtQaR3xAhByYVBWSYzrTb/inWep9qQ47FvPT5i1Kj7OiRf7o3RQqHUgyFRGh0NSbxCCRqb6DUig6nCBRCU73K1+envUVtD2ovD4R1fwtmJ1VujXjJB9qLGw3CN91Kb/AApzKjrwFAlekCDw60w8IMJcxaM1whKlkGDISLCD3or/AGZu+YqXxvuj5X+dHbGeaw7yV5EhMFKsoE5VCDHGeNAftPEZiTeSY9Pz0ofZ2HzKHemzuzM8KbPmIVopN5435HoaOYwyWEFRjzI/dpuSoxrH3RzNB7Ctp85PENCf+ShlA9E36SKrx7mc9YBE+/1motN5G4J3pKlcySZJ+ZmhUqUo6BXUmRHUfjznnQM9nM5jEAm26R346x3rF7e8ZLTiwGTDTRyZYlLlxmURIm4sAeGt62j58vDOKsjdVljgIgn6e4ivkCWTEgHl07UH3fCeH2MQlDyF7pAOlxxAk8PSaJb2SUSGxvE6gzHrf5xfjWb8A+JsOnDstKWG3EjLCjBkaEE6g97G1bj9uZtmVIOkqtNhoYk9qDOf6gw3hmmgNVkz/SIJ66xavneUk1tPGOIViHU/cQIFtb3P0HpSVrZsXNArw+GJinJKGEZl3URup5nhpoJiSdKof2k0zKUlJdi2pSnlMfT6VnnXlrV5i1ZlGxM8jYATp00oDMQlb63HFEEokmSIAkABPPt3ofE4kJCZykJnSxiZnTjQ6VTZIJUdAP7U92fswNALfCVOJJypEEI5TFlK49KD2zMBkKnnRCj/AA0EzkSdSbfEdOg60PjcUVq6VLHY0rNTwmFEZjp+ooOMZW0lxZhI1MekDmeEdazu1dqF5U3S2NEz6yY4/SmTTgxuJSyknyUb6lJneAF/STA960P+6JZ3GkhCOSUi/U8z3oM3gNlvYoeapcA2SVaqA7RauVq0bZChvISqOaQa5QZ5Pi/BJ0aeV13E/ifnQivGbyrMsNo/mIKj7mEj2oTCbOAGlMG8KBwH69zQBv43HuAZ3QB91IDc+raRNAN7HdN8wvM2J176mtGLdqjmoFDPh/7y1HtA/OjmNjsJ1Tm7mZ9zHyoqFcql5SqCbbTSdG0j0Aq0YkD4QB2ArjeAUeHtMVcnZ5/yaAVeKJPGqlOEnSjzhUpkqISOJOnuYFDPY/Dp/wDIFf073/oCKAfyyaqOGJqT222gklKVqgCYAAuYvJke1Kn9uurORpqSdNVE+gAoD2UuBYDKlhZsMiiCfUHStNhcJ5IOY5nTdaySSo9zfjbtNB+D9nPtqdW+AFFAypBEgZpVp0j3q3FqJPOffsfrQWKxJUYOuoOkE8iPpR+AwyQkrVlCUyVEiyQOJMacooTZ2BKjrKbyToBxkxpFJPEm2/NBZZgMpO8R/wCQjQ/0A6DjrQVeJdvqxClpSpXlAgISLJgcSAbkmT0pIliRMcbE6dqIYw4JAlKZteY7k/Wrmk5VAiCRpx7crUFDeDCpuBEQFamTEC3rRTqFzCirdMayBHAXq5eHBBINoFojWx0sBPHjVmDwxW4ETde6CTAkixNtP7UBDe3MWLh8zHEIUeWpTP40KStwkOuLIUMxkqUL3070dsrApWstOKgpSq38ydBqNT1+lV7HcegqSkJSTG+CmxMnLaTyjTrQLXghFlbpTb1m/KIHPlRGD2U47cny0WhRG8R/Knj3MDvTDC4NtneG8u8rVr6DQfXrUnsb19aC5ptpgQ2neiCo3Wr+oj6C1BuvlU37dagW1E3sQbjj7UyZwiWklx0wkX1/VqCvA4Aar05DU87wYrwx/mK8ttAyII3yfjtEJHEAi504VY4g4kFMQ3N4JE8gSOHT5GouLbasOFrW9qCzw7hmMKqFEBTicq1xlAJMiwsBMcuwrm1tlqTa3tHz4/3pFiXVLMxpr/enHh/aboytrHmNi2U6p6pMSOxkdqBdcWgV6tRi/DoUZQoLTpabGxKSADBEix+deoM3h8ARY6i1HN7O7+1K/EmPebxTyUqCRmBjKJGZIUdRe5oRG08RCh5pBiDZII7QBFBtsD4WztKdJUACRCUZjZIVJlSYF+ulewnhjM0XSVBIKgQlAMQEmSStPP5GsWztN0J8srStOYrh5pt6FEAGC8hRTYDTlQ7zqPJS0oTC1LSABErCQrQSTujjwoN9hNiILBfUolMrEJQpyMgClZggyNeANpqnDNoVhhiEBa0KDhGRolIyGDmJVKQSDcJMC5isxs7E4xCQ0y2tIGYplpBKc4AVlWtOZvMAJKSNOdF4TB45CPLzIbSAoIKktlaQsQvIooK0hQ+6oa9TQNsO067hS+3kSQh1cGV5Q0CpSVqChlUUpJSMsXF72zj2IeOH88vAfvQ0UJTBBKFLCpjoRFO8DgQ22ULcCpQpvMlppKwlU5gHMnmgEFQjNEKI0qTTOHQyWcoU2VBZSpKCcwsDmy5tLRMRI4mQx+PjMCXA6pQkQSoibx37U7PhBxWHS80rOciFFOVCchWUhQWVO5xlJifLgmIsZpnhsWJysMieSE8PQWo3H4zGpaIXl8uAFZQjMEggpClAZykGOJAgdKDO4Dw+tAV5q0BKozBNzaeOlapfhVGCaU62ACnJmzDeUFXBQScykzYmEjWJg0he2g44hKCoFKAcogCAbkSBKr8yasf2o+8nItUg5QTkSFKyCEZlBIUuBpmJoJYPHqSqQYVNj317itLtfZzbQWt8eVlMEgAgpCgjOEqMoTxvMjSkGA2QpRnt6X/zV/j3a0s+UpzO6oidMwTOczHDMBANoNgKADxdiFhtTadxsPqZIUN93IAVLBmPKkiAOYvwrP7PaSVBCylsKUkFwpUcgkyYHCDcdKnica46Gy4oqDaA0nohOg0161LD4zyVNuNmFtkEEgEBQMpgQZERrxoDts+H3MMUpdP7wyVIF8qPsLJEghW8QNQBfWpf7clnFhpTyEptLqhuAKQFpMEiNQLkdYqpvE4rEpSESpCFKUkrjKCuCs5iN6SJi/G1zTVCVB4YjEPBx4R8CEIRYQJCUpCrWuLixmgD2tgnCtlDUuJcSShQCckBRB3m1rTAIIMkXGlT2R4UfecCVlKAAVFKQVrISnMoAJgEnLYTxo5zbitwJyoS38CUIQlCd7NZKQEi5JNr8aERth4Ol1CocJUScqb5pCpEZYIJtEUGkw/hhtrEuNMoC3FNKcbClzllcBIhWUFJ3Zk6XNIdqY1IKm0kOEKEujMBYEKSAdU5j8RH2etRQ9iVqJCoJR5ZypSkBFjlCUpAQJvugfOrX8I46srdOZRAlRAkwIk5RvK5qNzxJoB9nYU4ohCQpJQ2cxQkrKznN4kBMBQFyBCeZglYjZiW8SuUoUgKskKOW40mZkE3vqDrQyNus4UqGdMqGVQKA4IkK3klJAukHnamDb7j5zNOIbQpCgSltG+FJgpgoKRKTG6kRJOt6C3YuGaWHUtjzHE5ASkT5ZUVHMqVJSEwhWYlVrc6MwnhFSyr9pUFOMuqTnQNwAi1iQENjIremTm7Uv2W6jAoWhjLvRmBAUDGkhQIJ6n0pcvxDiMzhCwfMUFLCkIWFEGQSFggEE2NA3xYcU4pplpJDS0trSlUJKisN2zEEZ18RpNJsBst7EeYppgLSSUJHmJTkUSkgiVAqgEJ5bw4xVWFx2IlZS64kuKzLKSUqWb6qEEjeNpi9OdiOOMIzeYGmwrMSQk3lJ4gyZQm3TvQJtm7FUs6RGs271a/thtvK3hSkqJu6RujX4ZF/wCqD+Nexm33FKCWCG2xrIBUufvAg2m8AWpQy3mBTmCdSZgTAmJ66AdqCnB7RfYz+U8pGdRUpIiJ5wRAJ6dK7VPkiTJA7j8q5QOtobEadfcdLrhKllUSOPDSYGnpUk7GwnELJPEuK9eNdXPPSoEG99LUFidm4RA+Az1cVf51ch9pv+G2hPYD8poEIvU3cNG7NAW5tZRsD+u1Uu49auPT0rrOA0oxWzMoCrQRPWgCaEyVKhIF9JM6Aak96oyF1SW2kbxN1Emw5nkAL0ZiWBGlF4NIZYKxOZwekaD11PtQcfxaWUhpkEDVROqjzP5UV4ecK1gagzPaL/471m33SVRzpthMQWMO/iNS2mw6ncHzIPpQewuzYPSTHbrXcbtbC4ZNz5ips2iNdLybDvWLxOOeXh2Elc+aVk8JCSBBgaa+9F7O8N5spcUANAlAjXmo3+VAXtDxs+ScmVpHAfER3JtPYCgGUvvKJQhxZJkqPv8AEa0uE2ewzOVsSNTEn3N/pUn8aY6UALfh+UpLjgQeITvH00Av3q9nCYdq6WwpQ+04c57wd0e1VqfJ10qeHw2dUA+9BN/aCjb9e1UJSpR40/wPh4ESVWjNbkPxoZ3bLbZysNgmM2ZwekQDb3NBRg9kKVc7qRcqVYAd647jMO3ZsF9cxu2T7kX9J0pfj8U46f3iyqDASLIHZItQqkwmYFAQ/tl9XwkNJmISkT6kifaKVoxCs6RLjkn4AtRKvYzV2BbU86GhAzA3PCLkjrE/2rXsbNawSd1Odw6rVqdbW0T095oEmyPC6bu4oZUzIa4C8jNBvyy+9NcftgAZUAJEQIgW7DQdKW47aS1a0IhOYwaC4IW7mIPwiT2q/ZuzPMUBIE86MwezAELcJ3W05lR8RETA4UBitrKyJLICGlyAf/LyMn7PpQMH32mDkMqWNUJif+R4drnTSZpLicUt1QKzYCAlNkCNLEm5OtUMLCVZsoVaIWM3T1qGLxnmLG6kKWQkRugHQG0204UBDChvHLPEk6xpwvqQZ7UO6kcI99evStW14YZbKfNU4pUAnKQlJ0JBETliRrxolXhfDKVlSlaF8IXIKiJTOYHdnWBQYotwJHEnhOnevVJhRIt9Y+le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MTEhQUExQWFhUXGR0aGBgYGBwcGhodHhocGBocHB8cHCggGxomHCAaITEhJSkrLi4uHCAzODMsNygtLisBCgoKBQUFDgUFDisZExkrKysrKysrKysrKysrKysrKysrKysrKysrKysrKysrKysrKysrKysrKysrKysrKysrK//AABEIAM4A9QMBIgACEQEDEQH/xAAbAAACAwEBAQAAAAAAAAAAAAAEBQIDBgEAB//EAD8QAAEDAgMGBAMFBwQCAwEAAAECAxEAIQQSMQUiQVFhcQYTgZEyobFCUsHR8BQjM2Jy4fEHFYKSQ7JzwuIk/8QAFAEBAAAAAAAAAAAAAAAAAAAAAP/EABQRAQAAAAAAAAAAAAAAAAAAAAD/2gAMAwEAAhEDEQA/AEeOabbQhpCUwgBMwLxYqPU613C7PbStSiUqbQJKgnWADAB62oJ10uK6cqt2ttFllKWVLCVCFrEEm43R3i/qKAV1vznCspAkxYaDgBUNqbTawwypCVunRMAhPVX5Uox/iJSgUMDIPvGMx7RZP17UnOUAkkkxMnnxHXv1oKlpW4u5zLWfmfoK+iYRpDTaUAJJAAkjkP171n/D2EQP30Ek2TPzIt6UzdxQPUfr+1BJ1IJgpHsLf2onA4ELIkfKfW9AsKEfjVW2dveQjK3GdQjsOdAZtpSVueUj+GjlYLPEnmARA9+NUKaTpA9qF2A4rywpR3jJmPbTpFErXJ6UF2BwqVEDKPal23ilbqUJAhuRNoJMT7RHcGneHd8ppbp1Skxb7RsnveKzLKd1Mi9ySQZM3kmfwoOpaTF+R0HHhPStF4ZW2tssnLnQSUymMyTeJ4kEx2NIBc61F5sWKZtBmbzzoNQnY4KhujnpS3bWNQgKZZylZkKUB8I4gHir6UI9tfEqSQXlQbGIBPcgSfelxECJ/X6mgGRhxnb5Z0zb+YfWtptZhM6JECNOQ7Vk2ypS2kCbuJtz3gZjoJrUbZf3ulAAy0J0HsKG8U4hIbS2kDMtUm14F/rFG4Blby8rSCo8eQ6kmwpkPCzQcD2LWDlAAaSbWJO+Rc6kZRHfhQfPnlgC3zrW4ZtKGkJypnKAbDWxPzmtSMXhkAo8hoJNgjy0xBvJ5cDp/dR4lwSEoS63ISTlUm5AJkgi+nCKDPYiDwHyp94QCPJfMJ8zMkaSQki3pIP6FZ1xVpqzwpi1jFpSk7hBLqToUAH5gkQeBPegaYhZzGw9hVScVFoBjoKdOuYZVs3lqM/F8PP4h+MVR/tCV3bWhfPKoGO8UAzG08pGkTyE0WvEMPQHWUKPBQACh0kAGgX9mKTrNWPbJKWg7nBkxHLX8vmKAg7CZVdtZT0WAR7i/wAjSPxc0pltLWSJMqWBuEaBOaLmbxVzb5SeVNMNtKUlKgFIVYpUAQQdZEUGCb0sK7Wq2t4WJKV4ZIKVTKFK+AiNDqUmeOkV6gZYJKWkl5zQaDiTwA/WlY/xY7ndDh1Um/ufl/aj/FO2kBwMpJKWrW0KvtH/AOvpWXxmLLipPYDkKBtsHYr2JJLcJSk3WowkHlzJ7D2rRseBxnQTigcpBjyjFjPFVE+Cb4KwuFqzdZAIPaPoauxC1JUOXGB1oJObBUbeeyByGaw4Ruih2fCz6lQHGim+8FE34CMs+ugqt11QOt+NQVjl8zyoKMZsTGtgn9nWQATulKtP6STWVXgn3HAVNOXI+wrT25VucPthaYgm1M2vEyp3oN7yJ+sx6UGfRhXUoADDsdG1ae1VhK5goWDyKT+Va4bUYVqFJV/IqL9jYVc1igQAh9Y6L090iQfSgwe3dqR5bQKgZzrgxYaDnzNApxOmve9+FfR8XiHkEkth1HAghZFr8JHtS4tYbFJKVIQ2o/CpIAUDa9hfqDqKDIJeAHGdOnavebPGqcPgnVPrw4jMgkKVcJsYn8q0uH2DhwIU4tSo1ECOoEG3SaDPlyLQLa9agJUYSCSdEi5J6DX2qW3cKphcFWcKEhYm/OZm/rW3/wBMNoNt4Z9xVznjQT8CTA7jWgyeCwHl40JWd5pOdwRGVRSIT1IzCdOPKtDhdi+bLj5UhuxSBGZfPUykehn50+exeHxDpcWVBcZQVEKFtJESfU0p2vi1pIQ5qZIVJyrHToOWtBa/tNttHlsoShvkJJUeZOp5azSo4wyJByngDEiecUOZJINGtYdKUlazlSBcmIAoKGGMyrfnH51PxNjAEIYGo3ldDBgd4v7UKPEaVlScOICbZ1C56gcPWgVskmVSSbknnzoAcW5Cad+FcIG2C6RvPG3RImPz9aWJwiXHm21GEqVB7akdyBWi2k7wAgCwHIUC3EGTerPKDTanVWCbiNSeAB5zV2EwuYifbj3NX49OdQBs23FvvL/EJFu5PKgV4PbGKSnfUFzfKsTAPAHWPWnOG2s04nIpJbk3ESk6cYzD2ilDtzQe2cWGW7fGqyenNXp9aB9itmzdBC08wQaowuzFqMJTJ/XKsFs/FONKzNrUg8wTHrwI70+Z8Z4tI+JBOklsTz4GPlQfRcK0EjKoWFh31J+Y9q9WJ2H4vASpOJzqVmKgoASc2oNxoR867QZ3Z/h51wyvcBvJufb860uA2NhmjIGdQ+0u8duHyqzOZCUglRMAC88qMGyFwc7iEKJ0ur0JAt86Dhxi0K3FQdOBSehGhFQe2/8AeZQeyiPkQfrQOO2fiUqQkIC86glKkEFJJ58U8dRwpi3sRhAh5RcXxIKkp7CDNuZPtpQQa2vhVgBRUgzbMJHumY46xVowrK7oebVOm8P1NLsd4dbWP3Cyhf3VHMk8r6jveshtBh5lWVxJT9D2OhoN8rYyrwJHMXj8KGVgVAWBPDpSfwYytRU55i03jdURyJ0rWf7o6BGZK/8A5E5o7kQfrQIlIUDoa8HymnadoNrs+jLb42wVJnjKfiHCPi9q6jZLbt2XEr5pB3gCfu6igBw+1nE6Kj9cTFOGNsIWR56Qo8yN73EGlWK2SpB0I76fhQT2HULnX3ig0OP2e08VLZWELV8UiyiLCVAyIFpI71nX1ONryuApI+nAjgR1q7CvKTpR/iUj9jC1wFJUkJMfemR2tPpQZDxLjgtCUakKkc9L1qvDuEW3gU5k5StaiQeAIABPIxBisx4d2f5zhecH7tHwg6KP4gVqsBjf3+Qk5XJQe5+Ex3t70AXmwTF6eYR9L7RaUAPumBKVfeSY9xytyhPtLDEE/L0qjAuQqZsNP12tQXvYtOHSVOm4JATxJHAdOtZraG2y/HmbqbwkSQBz6nqab+PGlLDLoFiIV3Asf+s+1ZXBM53Ak/CLq7f5tQM9hYRQcWozlCYkcdDI51oVOITrmiJJymIiZmLfKhsOoJAAsOAHDlVz48xC0niCPlagzGO2ipTyVtmEoIKOEnWTPtFbPB7Uwr2VSnkoKjBSowQeXKORrAJ+EUf4YwXnPgKQFIF1k2ixy3HXhQfRc6AooZII1W4IhHCJuCqPbjSjaL4slPwjh+uPWrcViAlORAAA/XvQeDwxccSnmbnkBcn2mgM2bgkBIcdkg3SnSRcSTrE/SrMQ3hHzlcw6YIjMmy09jP1tVG2MbKoFgBAHQWAoTZqSpURQIsfsMMOONuLEZc7S/vCTFuZAgjgaUJrReO8elT6W038lGRR5qmSD2sPes5g2S64ltOqjA5Dr7UHXSmTFxwkX+Vcrc4Xw5hWxCklxXFRJHsAbV6gL2IUnO4lSVKTCUkGcs6m3MWqjFPSq5/tSvw2lOHxAGfK05urKtANQq3I/WnG2cMUk8evOgZYF5MJVMZJmP6VJCu1zOka0BtbCrCie5HUaz7ULs3FFCuY5Gj8ZiQwPMUVKYMAoj+CdJEXyG1tQY1oEwdIt1o9nHZhlcAUk6hUH60Q/hUuDO0pKgbzI0I4UsxOGUDPtHtwoGeA2cwJ8n90omYklJNhfin06Wr2NwBQRn3QdDO6r+kx/ek6Hik07wW17ZVwpJvlUAR8+PpQCYhBzXjsLWjsKEdAOov8AMdjrTpTWHcuhSmlHgCVo5ndUZn1HCg9pYQtXVGQmA4mcsxbNxQTyPvaghg8a8ggIcKkj7K94driQOxFGf7oLlWGSRxDaiD1ICpk9JFKVI5GR+uVXNYjLYifeg89t7AoMFGICh9gtpSfXfiOsmke0tqrxzqWwPLZTfKLxwknio6VqdobPYfSA6DbRQsoT15dDzoBrw0G0ksKzcSFQFHsdDbtQeSQlISkQkCAKHxANlTBBkHkdR86sU5kUUrBSoagiIP41RjcQlKCSfw7UD3EuB9lLsSTZcCIUPiH0PtSdYjhfn71V4Dxqll9tUyoBxI4DKYIt3TbpRGMQc0gRx/xa1ATj2FO4N1KfjSM6eJkajuUyKxexAIUriTHtW92CuFJAvcfr3rHvlPnPZBCS6uB6x6XoDELq5LsUGhdVuOEkACSSIA16CgT4fDqce8tsSVLIHLXU9IvW9wuGTh2/LbuT8auKjz7chQux9mpwqCTBdX8R+6Puj86Ib3jJNBWpJJmmGzz5ba16E7qTzj4o6Tb0NBqkuIaR8az/ANEj4lnsJjrUts4kWSiyUgJF+HD160C59yT1p5sHDkIccAkoQpQFhJGgvzMUiYRmNavEktMpbiFOwo8ISDYRzKvp1oPn7nhjGuSstgqVKiStEkkyT8Wsmi9h+F8U0+la27AEghaCJIiNZ51oXcZBgfr3qo7QUDrPy4e9BB5l+f4Lnokn6V6rmtoKjjr0r1AlxTEinuEX52HCiZUndV6DdPqPxoBO0cKr7eQ8lpKY9Zj50fsghKxlUlbarEJUCL6KibcKBWsFJ0vOv9uP9qbbNczAoWJSQQRqLiNCNOlDbVZyqjr8uNB4R2Dagz5wLuGeWhKyhSTEpOo1BPAgiDen+D8QrFsQ2Fj7yBBHoTB9xRfiNglTTgGqcpPC10+sH5UI3hiRoL/r0oGCsGhxOZpQUI9R0I4GgHMOU8DXm8KpJzIJSr7wJB/XemDOMWU5XWyv+ZPxHunQ9xHrQKg4RpTrY2PUnW6SIUkiytbciDVSsMyTZeWToQbesV3aTXlpCEjS8/Xjy+VBPC7Lw0wlx1MG6bEf8QRKeWp4a1zHMFle+lWSdxcbpGokj4T3ilKHSFDX340z2fthaTBPzEHoZ4UHMagkCBYafW/Wh8Pi1JP+R7xT5AbcGZCvKUbwYUg25fZ9Pag8XgCmCsZRwUN5N9IMxflrQRO0EODK6kKHJV44GDqKzPinYq0wtrfaF4uVJ9OKRzpwvCKmUJPPifnFX4PFEWNxQZvwGsnFpAMSlQPW2n65VoNqN7xmJn37VbgNkNDGtPJ3ZUQUjSVJUkHpcj8qlttvePIHjQd2J8SdNeE/qL/KsU8r967/APIv/wBzW02GBnEntbt2/QrGbebU3iXgRErUociFEkEcxQdLtq0OwsEG0+csb5G4Dqkc+5+lAeGtmZv37gGQfAk/aI4n+UfM04xb5UdaCtxRUeN6njsQlhvMbn7I5nl6catYSltBccOVKRM/r6UJgMP+1P51j9y2JiZBH2R3UfoaAvZoLLHmLA857eJ4hP2E9BF47cqVuqk0ftnFlaiaDwuGUoiBQNdh4dKZdcs22CpR6C59aNbxjWLKnW1pJX9kmCnQAQbyByrP+L9pZGxhWze3nGdBYpQfqfQVj/KJGttY4UH0x/YbkSAT86Ae2Usmb68df8zWFS84MoS4sEHd3yInle1bnYGNfSPLU6pSgid/evIm6p0BiKAZeBUDcfhXqNd22+kwQ2vlKSP/AEIr1Bm8RhhypW7gykyklJ5gx9K1uIwRAkXBEg8xSvEYege4Z44jDpcPx/Cr+oakdDY+tLAYPG3640d4bEtPIGoUFAdCIP0+lCYhsgmgZPuqXhnQg7yU5kaG6Rm94kVisBtvElQAc6ndT+VbPYxFwZgyD2NqxezsP5b7rZ1SSPYxQOm9rYjisf8AVP5UZh9pP8VJ/wCqfyoNDdX41OVhxWhywPW3GgWOeKHjoloiTBKLx1g1ZhfFrgMPJSpvkEwoDTdJPDkeFKcOgCCRmHL/ABVWKRFxy7UG8bZaeQFsyoETGih3HDv9aBxGDKVUG5hihCANUpFxY6aii8Jt+wQ+jNwzjXuRxoOtuEU3we14kRKeSrjXQ2oYYdt1OZpYUOQ1BHMcKEcYKeHtQaMYdLgJYJCtfLJseiSbpN9DI10pRiEGdIIsRInXiBefSo4PGFCs3EU6xbiH5tDgEJV97iArpfXUdqBQ2sxGaCCCDwB9L0xxjjeIBcbKSQSFC9lcdYMcRMGCKzS9oJAMwO/Cs5h1YhTxOHDgLmkCJAtPKBz4UG9YwakJPMx3EanoKjtXYzbrjTzvwoRGS8uXkTyTc9+1c2YhbCJxDnmuE2A+FHyGY9T6cyNjsUpavXhQTxeKCiALDgBpV+BwsgqVZIBJJtYc6rwGAHxKMJGpOgFWYnHhYhFmxz+31I4DpQYrxHtxWIXkbkNAwkDVZ0BI+grXbCwH7Jh1JcJ8xwAqTNkRMAcJvf8ARrmz9gsoc/asoECUIGgVN1+1gOd6px+LKye/pNBwpClRP67UwxuLTg2wRd5YPliJCeGY9RwHH51TsfCFSoPP299KQbfx/wC0vkpEpTuNxeUpJgxGpufagVRJJJkkkqJvJm5NqtaYJBIEgamNJMa8L1JCZNFBBCZ4K09O3Kgt8PbNzv3uEpzxGp0p1g0RiUydZHyNKNm4ssuocBlIsocwdfz9K0yGULWlbawoBQJymTqDca0AWMb3uR7flXqK2s0M5m1z9a9QZLC4h1j4FDL9xV0c7cj1FNxtFh1AUSltRsUkix6TqKz6SpZyoBWo8E39409adYbwujy8z/8AE4jNASOQg7x66e1AV4d2o2MQplJkuJImLSN4CfQ9K9tFMH1pCzsxeHxDbiFAoStJ1uEzvTPCJ9K1e2WoUaAXZfxAfq1/zpNtlLbePUEk/vBKp4KVvW6ER700wrkKFKv9Qmf3jLnBbceqVGfWCmgYNJvUPEZHkoSNVLnhoBP5UHsLCYxSQd1KOBcmfQC5pjiPDa3DnOISpQEBOSEgcknMfpQZ0Jio4tKbETaCRNzGvCrsQyUKKFjeHAXg/lUHhCoIGnDt+VBr8QAtKVi6VAFPY3FJcayEpUo6ATS1naLrchtUJP2YBHpOnpQeOxzrllqkDgBAoA8LjHG1521FKuYPPgeY6VttheJUPwh6G3DZKhZKptH8p+VYZcHSp4XAuO/w0KV2FvfSg+lYjBFJqWDZUpUJuRc+2pPAUi2DsrGkhBfyJi6SQshPE3kAetad3HJZbLTZJ5qgStQtJgAenWgzbXghbi1LfxCEJUoqypJUbknWMo+daHaLi8OlDYs2EhKSCCFZRAuOPt2pWcSpWpJNNnsE47h8qElR8xJHQwQrW36FAiU4VH8tKY4bCJA8xZhA4nXoAOvKprwKsOkKcQq+giQT3iAKWY7E3zOqAj4UjQDoNfxoLsZiy8dMjadETa3E8zVmCwubfXIbGnArPIck9aG2cQ4MxBDQ0nVf/wCedW43GlVhpwHLhFBdtDaGY2sBYAWtQDLWYj6Vxpsq7U4aCMM35zxIT9lI+JZ4AfieFBRtrFHD4fImzjwjsmwUehM5R68qyTCSDIMRyN6u2lj1POKeUCCrhMptwEgWHKhW861BtoFSlcLcOMnQUBaHwAZ6W4anW01JKwTf3NPMDsJlABdJdXx3iEg8YCSJHcmmH7EwtDiUMthRQrKQnezZSU3/AKooMqACDwMW6nl0tN+lAYpgRJ+lGtXmdY9q68zcyNLQOf8Amg22wnRiMO2tUFQ3VRfeEC9rSIPrXq+fYfabrBV5Dim80ZssXiYmR1NeoNN/uISISAByAj8KFdx5pEvGVT+1kmEySeAufQCgbPYnrWjafS+whYmfgV/Umx97H1rIo2Ji3PsZAeKyB8tflWn8N4M4NKh5nmZjJSRuTpIvOaLT8qAdvDkqEf4pxtRhAaZQsArSc143RBAnqZ+R6Va9tzLOQIQTxSCVcpCjYe1JH8YVk6yTcnU9SdTQWPYkyIPtV2ESoqB4aj8aowOBUsiAb9Kq8ReIk4aGcPCndCYkJB0Avdf96BN4ucH7UQIkJSFcDmyyflFJC9TLCeGsU+StzckyVOHeM6mNT6xTnDeHsM18RU6Rzsn2GvrNBlkBSlZUArP8on6U0wvht5Q/eKS0k6gmVewsPU1pBiQkZW0hKfupED5VSpSla0ArGwcMi5CnD/Mbewt7zRzmKgBKBHAJSIHSAK4lkxPCmWycIGx5y9Y3ByBtmP4f4oJhXkNFOrivjPzyjoL9zSNxy/0q/FvFSvw9T8+FU+Wbk+9AfsjB+a4hA1UY/XYTTnbuOKdxEpSmwA5XA71f4bwflNLdNlrACOaUz8R/q07TzqGJCXDJSReTGon4uPagq8PoW4vIpKi0sQsXjKeM8IvesWnAtl9bZUCULUFC87iiDrfhX0jZYDSDcpbTKlTBtEkmOEDj+NfH2dqf/wBa3zOVxayrstRM/T2oNRi3joNBoBpah2Gio0xwuES7BSoFJ4i4rmL2uzhZSiHndIB3Af5iNewvzigMcWjCtl16CY3EzvLPDsOp+tYva+1F4hYWsieCRZKRyEn1oTFYtbjinFqlZkkn6DkBwFW7L2Yp8hRlLQ1Vz6DrNB7Z+CW+YRKUjVcSB0HM1qcGwhhOVA11UdVdSfwrqVhCQlAhIEAcqpJKjagmXiTrT/YjaUp8xSoKTKrbuWJN51F/eluC2WpUWmb/AK6dal4kxaWmfIbO8v4jxyiSewOnvQZwwJAjKTKYIJAJkA8jzqh5RslIKlEwEjUnpVgClkIQnMqLCbmNT0NPtlbOThxnXCnlDXggHgn8TQWbF2enDtwvKXFGVmAY5JB6X9Sa9VLrpUZr1AFhfDWHQQVrU4Y0+FM8dDMUwGJQ2IbQhA/kEe8CT3NLsxNxVyMIo8PSgm7jVGhHHlHn0pph9jOKFkk9uFGYfZCR8RkjgggnsRok/wBUUCNnDKWR3pxgtjAQpw5AdM2pj7qRcmji6huYAROoG8sepsPY0uxW1uQvzUSVe5PyEUDHGjcyoWWEXkgJLqhyvIQD2JpPhGsNh/4LYzffVdXudPShytazxNFsbKWoSbDUk2A9aCp/FqWda41hVK0B/Cm4wzLSQoqSsxNlJAjmSTp2oHFbYzboeabA4IWkK9Tmme1BZ/tgRdxSUj+Yx7UHiNsYduyAXDzAge6r+00sefYJlTyVHmTPzNL8TtNhI3ZV2BA+dA62Zi3sW+EDIy2N5wgSQkG8EiJNgLCnG28aFKtwmO2g+X0FdwjaWMOkZcriwCu8kGLJnkAfek6iSr9a0F2GYn8ZpjsnZpedCYhCSM6hoOgtqf71BppQQMolSjCRzJMCtAiGEBlMWjOofaURvmYnjblAoL8Y/vEcLiL6aD0Hyil37OknTMSYABkntce571W7iM3WeEwQenLtR2zkQh1cSqydLgGZIm8zF+9BTtTBFbDjPnoaCgUkpHmEg68REmxibTzrEY3/AE9fS3naW28B9lGYLjsoQewNNMQ6vMQTPrWi2GtQSO9ucGBw4W+lB8idaKVZVJII+JKhBB5Ea8q8tzjMV9G/1OwQVh2sSEHzC55RI1UMq4nnBTHqayeyNl5AVOpSVapBvl78PSgE2ZsdTsKclLY04FX4gda0JWAAlIAAsANKi45Ndbw6iqIM0HG0lR6092fgEhOdwgJFyTpFVsMtsI8x0wOA4qPQUoxW0jiVK8xSm0BJyISJBIuAoTqefC1qArH+JJJTh0jKPtqGvOBy70iZC3HQEypxRk5jItck8gP1yrriogJBKjaBJJPAR7D0p/szADDozru8rU8EjXKPz40FuFwreGRAuo/Eo/Erv06aUE66VmoPvFZohCUtoK1mABOoHoJ1J4CgJw2CJFhXazeL2m64qVBSAPhRdOUayeZPPtXqDVDDsNGFqClT8KN4+sWHqqrhjYmEIQP5t5UW4WA+etJDi1CyYA6CKrCVq50DbEY5Oiypw8iYSOW6mAB6UBiNqKO6LDkBArjGzVrsEknsasxDDDB/fPJCh9hO8vtANvWKANKFK0FMGtmhCc7y0tpJABWYntz7Usxvi1IAGGby2utwBS56CSkCOc3pE7jFOrzOLUo6En4r/TtQaR3xAhByYVBWSYzrTb/inWep9qQ47FvPT5i1Kj7OiRf7o3RQqHUgyFRGh0NSbxCCRqb6DUig6nCBRCU73K1+envUVtD2ovD4R1fwtmJ1VujXjJB9qLGw3CN91Kb/AApzKjrwFAlekCDw60w8IMJcxaM1whKlkGDISLCD3or/AGZu+YqXxvuj5X+dHbGeaw7yV5EhMFKsoE5VCDHGeNAftPEZiTeSY9Pz0ofZ2HzKHemzuzM8KbPmIVopN5435HoaOYwyWEFRjzI/dpuSoxrH3RzNB7Ctp85PENCf+ShlA9E36SKrx7mc9YBE+/1motN5G4J3pKlcySZJ+ZmhUqUo6BXUmRHUfjznnQM9nM5jEAm26R346x3rF7e8ZLTiwGTDTRyZYlLlxmURIm4sAeGt62j58vDOKsjdVljgIgn6e4ivkCWTEgHl07UH3fCeH2MQlDyF7pAOlxxAk8PSaJb2SUSGxvE6gzHrf5xfjWb8A+JsOnDstKWG3EjLCjBkaEE6g97G1bj9uZtmVIOkqtNhoYk9qDOf6gw3hmmgNVkz/SIJ66xavneUk1tPGOIViHU/cQIFtb3P0HpSVrZsXNArw+GJinJKGEZl3URup5nhpoJiSdKof2k0zKUlJdi2pSnlMfT6VnnXlrV5i1ZlGxM8jYATp00oDMQlb63HFEEokmSIAkABPPt3ofE4kJCZykJnSxiZnTjQ6VTZIJUdAP7U92fswNALfCVOJJypEEI5TFlK49KD2zMBkKnnRCj/AA0EzkSdSbfEdOg60PjcUVq6VLHY0rNTwmFEZjp+ooOMZW0lxZhI1MekDmeEdazu1dqF5U3S2NEz6yY4/SmTTgxuJSyknyUb6lJneAF/STA960P+6JZ3GkhCOSUi/U8z3oM3gNlvYoeapcA2SVaqA7RauVq0bZChvISqOaQa5QZ5Pi/BJ0aeV13E/ifnQivGbyrMsNo/mIKj7mEj2oTCbOAGlMG8KBwH69zQBv43HuAZ3QB91IDc+raRNAN7HdN8wvM2J176mtGLdqjmoFDPh/7y1HtA/OjmNjsJ1Tm7mZ9zHyoqFcql5SqCbbTSdG0j0Aq0YkD4QB2ArjeAUeHtMVcnZ5/yaAVeKJPGqlOEnSjzhUpkqISOJOnuYFDPY/Dp/wDIFf073/oCKAfyyaqOGJqT222gklKVqgCYAAuYvJke1Kn9uurORpqSdNVE+gAoD2UuBYDKlhZsMiiCfUHStNhcJ5IOY5nTdaySSo9zfjbtNB+D9nPtqdW+AFFAypBEgZpVp0j3q3FqJPOffsfrQWKxJUYOuoOkE8iPpR+AwyQkrVlCUyVEiyQOJMacooTZ2BKjrKbyToBxkxpFJPEm2/NBZZgMpO8R/wCQjQ/0A6DjrQVeJdvqxClpSpXlAgISLJgcSAbkmT0pIliRMcbE6dqIYw4JAlKZteY7k/Wrmk5VAiCRpx7crUFDeDCpuBEQFamTEC3rRTqFzCirdMayBHAXq5eHBBINoFojWx0sBPHjVmDwxW4ETde6CTAkixNtP7UBDe3MWLh8zHEIUeWpTP40KStwkOuLIUMxkqUL3070dsrApWstOKgpSq38ydBqNT1+lV7HcegqSkJSTG+CmxMnLaTyjTrQLXghFlbpTb1m/KIHPlRGD2U47cny0WhRG8R/Knj3MDvTDC4NtneG8u8rVr6DQfXrUnsb19aC5ptpgQ2neiCo3Wr+oj6C1BuvlU37dagW1E3sQbjj7UyZwiWklx0wkX1/VqCvA4Aar05DU87wYrwx/mK8ttAyII3yfjtEJHEAi504VY4g4kFMQ3N4JE8gSOHT5GouLbasOFrW9qCzw7hmMKqFEBTicq1xlAJMiwsBMcuwrm1tlqTa3tHz4/3pFiXVLMxpr/enHh/aboytrHmNi2U6p6pMSOxkdqBdcWgV6tRi/DoUZQoLTpabGxKSADBEix+deoM3h8ARY6i1HN7O7+1K/EmPebxTyUqCRmBjKJGZIUdRe5oRG08RCh5pBiDZII7QBFBtsD4WztKdJUACRCUZjZIVJlSYF+ulewnhjM0XSVBIKgQlAMQEmSStPP5GsWztN0J8srStOYrh5pt6FEAGC8hRTYDTlQ7zqPJS0oTC1LSABErCQrQSTujjwoN9hNiILBfUolMrEJQpyMgClZggyNeANpqnDNoVhhiEBa0KDhGRolIyGDmJVKQSDcJMC5isxs7E4xCQ0y2tIGYplpBKc4AVlWtOZvMAJKSNOdF4TB45CPLzIbSAoIKktlaQsQvIooK0hQ+6oa9TQNsO067hS+3kSQh1cGV5Q0CpSVqChlUUpJSMsXF72zj2IeOH88vAfvQ0UJTBBKFLCpjoRFO8DgQ22ULcCpQpvMlppKwlU5gHMnmgEFQjNEKI0qTTOHQyWcoU2VBZSpKCcwsDmy5tLRMRI4mQx+PjMCXA6pQkQSoibx37U7PhBxWHS80rOciFFOVCchWUhQWVO5xlJifLgmIsZpnhsWJysMieSE8PQWo3H4zGpaIXl8uAFZQjMEggpClAZykGOJAgdKDO4Dw+tAV5q0BKozBNzaeOlapfhVGCaU62ACnJmzDeUFXBQScykzYmEjWJg0he2g44hKCoFKAcogCAbkSBKr8yasf2o+8nItUg5QTkSFKyCEZlBIUuBpmJoJYPHqSqQYVNj317itLtfZzbQWt8eVlMEgAgpCgjOEqMoTxvMjSkGA2QpRnt6X/zV/j3a0s+UpzO6oidMwTOczHDMBANoNgKADxdiFhtTadxsPqZIUN93IAVLBmPKkiAOYvwrP7PaSVBCylsKUkFwpUcgkyYHCDcdKnica46Gy4oqDaA0nohOg0161LD4zyVNuNmFtkEEgEBQMpgQZERrxoDts+H3MMUpdP7wyVIF8qPsLJEghW8QNQBfWpf7clnFhpTyEptLqhuAKQFpMEiNQLkdYqpvE4rEpSESpCFKUkrjKCuCs5iN6SJi/G1zTVCVB4YjEPBx4R8CEIRYQJCUpCrWuLixmgD2tgnCtlDUuJcSShQCckBRB3m1rTAIIMkXGlT2R4UfecCVlKAAVFKQVrISnMoAJgEnLYTxo5zbitwJyoS38CUIQlCd7NZKQEi5JNr8aERth4Ol1CocJUScqb5pCpEZYIJtEUGkw/hhtrEuNMoC3FNKcbClzllcBIhWUFJ3Zk6XNIdqY1IKm0kOEKEujMBYEKSAdU5j8RH2etRQ9iVqJCoJR5ZypSkBFjlCUpAQJvugfOrX8I46srdOZRAlRAkwIk5RvK5qNzxJoB9nYU4ohCQpJQ2cxQkrKznN4kBMBQFyBCeZglYjZiW8SuUoUgKskKOW40mZkE3vqDrQyNus4UqGdMqGVQKA4IkK3klJAukHnamDb7j5zNOIbQpCgSltG+FJgpgoKRKTG6kRJOt6C3YuGaWHUtjzHE5ASkT5ZUVHMqVJSEwhWYlVrc6MwnhFSyr9pUFOMuqTnQNwAi1iQENjIremTm7Uv2W6jAoWhjLvRmBAUDGkhQIJ6n0pcvxDiMzhCwfMUFLCkIWFEGQSFggEE2NA3xYcU4pplpJDS0trSlUJKisN2zEEZ18RpNJsBst7EeYppgLSSUJHmJTkUSkgiVAqgEJ5bw4xVWFx2IlZS64kuKzLKSUqWb6qEEjeNpi9OdiOOMIzeYGmwrMSQk3lJ4gyZQm3TvQJtm7FUs6RGs271a/thtvK3hSkqJu6RujX4ZF/wCqD+Nexm33FKCWCG2xrIBUufvAg2m8AWpQy3mBTmCdSZgTAmJ66AdqCnB7RfYz+U8pGdRUpIiJ5wRAJ6dK7VPkiTJA7j8q5QOtobEadfcdLrhKllUSOPDSYGnpUk7GwnELJPEuK9eNdXPPSoEG99LUFidm4RA+Az1cVf51ch9pv+G2hPYD8poEIvU3cNG7NAW5tZRsD+u1Uu49auPT0rrOA0oxWzMoCrQRPWgCaEyVKhIF9JM6Aak96oyF1SW2kbxN1Emw5nkAL0ZiWBGlF4NIZYKxOZwekaD11PtQcfxaWUhpkEDVROqjzP5UV4ecK1gagzPaL/471m33SVRzpthMQWMO/iNS2mw6ncHzIPpQewuzYPSTHbrXcbtbC4ZNz5ips2iNdLybDvWLxOOeXh2Elc+aVk8JCSBBgaa+9F7O8N5spcUANAlAjXmo3+VAXtDxs+ScmVpHAfER3JtPYCgGUvvKJQhxZJkqPv8AEa0uE2ewzOVsSNTEn3N/pUn8aY6UALfh+UpLjgQeITvH00Av3q9nCYdq6WwpQ+04c57wd0e1VqfJ10qeHw2dUA+9BN/aCjb9e1UJSpR40/wPh4ESVWjNbkPxoZ3bLbZysNgmM2ZwekQDb3NBRg9kKVc7qRcqVYAd647jMO3ZsF9cxu2T7kX9J0pfj8U46f3iyqDASLIHZItQqkwmYFAQ/tl9XwkNJmISkT6kifaKVoxCs6RLjkn4AtRKvYzV2BbU86GhAzA3PCLkjrE/2rXsbNawSd1Odw6rVqdbW0T095oEmyPC6bu4oZUzIa4C8jNBvyy+9NcftgAZUAJEQIgW7DQdKW47aS1a0IhOYwaC4IW7mIPwiT2q/ZuzPMUBIE86MwezAELcJ3W05lR8RETA4UBitrKyJLICGlyAf/LyMn7PpQMH32mDkMqWNUJif+R4drnTSZpLicUt1QKzYCAlNkCNLEm5OtUMLCVZsoVaIWM3T1qGLxnmLG6kKWQkRugHQG0204UBDChvHLPEk6xpwvqQZ7UO6kcI99evStW14YZbKfNU4pUAnKQlJ0JBETliRrxolXhfDKVlSlaF8IXIKiJTOYHdnWBQYotwJHEnhOnevVJhRIt9Y+le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eg;base64,/9j/4AAQSkZJRgABAQAAAQABAAD/2wCEAAkGBxMTEhQUExQWFhUXGR0aGBgYGBwcGhodHhocGBocHB8cHCggGxomHCAaITEhJSkrLi4uHCAzODMsNygtLisBCgoKBQUFDgUFDisZExkrKysrKysrKysrKysrKysrKysrKysrKysrKysrKysrKysrKysrKysrKysrKysrKysrK//AABEIAM4A9QMBIgACEQEDEQH/xAAbAAACAwEBAQAAAAAAAAAAAAAEBQIDBgEAB//EAD8QAAEDAgMGBAMFBwQCAwEAAAECAxEAIQQSMQUiQVFhcQYTgZEyobFCUsHR8BQjM2Jy4fEHFYKSQ7JzwuIk/8QAFAEBAAAAAAAAAAAAAAAAAAAAAP/EABQRAQAAAAAAAAAAAAAAAAAAAAD/2gAMAwEAAhEDEQA/AEeOabbQhpCUwgBMwLxYqPU613C7PbStSiUqbQJKgnWADAB62oJ10uK6cqt2ttFllKWVLCVCFrEEm43R3i/qKAV1vznCspAkxYaDgBUNqbTawwypCVunRMAhPVX5Uox/iJSgUMDIPvGMx7RZP17UnOUAkkkxMnnxHXv1oKlpW4u5zLWfmfoK+iYRpDTaUAJJAAkjkP171n/D2EQP30Ek2TPzIt6UzdxQPUfr+1BJ1IJgpHsLf2onA4ELIkfKfW9AsKEfjVW2dveQjK3GdQjsOdAZtpSVueUj+GjlYLPEnmARA9+NUKaTpA9qF2A4rywpR3jJmPbTpFErXJ6UF2BwqVEDKPal23ilbqUJAhuRNoJMT7RHcGneHd8ppbp1Skxb7RsnveKzLKd1Mi9ySQZM3kmfwoOpaTF+R0HHhPStF4ZW2tssnLnQSUymMyTeJ4kEx2NIBc61F5sWKZtBmbzzoNQnY4KhujnpS3bWNQgKZZylZkKUB8I4gHir6UI9tfEqSQXlQbGIBPcgSfelxECJ/X6mgGRhxnb5Z0zb+YfWtptZhM6JECNOQ7Vk2ypS2kCbuJtz3gZjoJrUbZf3ulAAy0J0HsKG8U4hIbS2kDMtUm14F/rFG4Blby8rSCo8eQ6kmwpkPCzQcD2LWDlAAaSbWJO+Rc6kZRHfhQfPnlgC3zrW4ZtKGkJypnKAbDWxPzmtSMXhkAo8hoJNgjy0xBvJ5cDp/dR4lwSEoS63ISTlUm5AJkgi+nCKDPYiDwHyp94QCPJfMJ8zMkaSQki3pIP6FZ1xVpqzwpi1jFpSk7hBLqToUAH5gkQeBPegaYhZzGw9hVScVFoBjoKdOuYZVs3lqM/F8PP4h+MVR/tCV3bWhfPKoGO8UAzG08pGkTyE0WvEMPQHWUKPBQACh0kAGgX9mKTrNWPbJKWg7nBkxHLX8vmKAg7CZVdtZT0WAR7i/wAjSPxc0pltLWSJMqWBuEaBOaLmbxVzb5SeVNMNtKUlKgFIVYpUAQQdZEUGCb0sK7Wq2t4WJKV4ZIKVTKFK+AiNDqUmeOkV6gZYJKWkl5zQaDiTwA/WlY/xY7ndDh1Um/ufl/aj/FO2kBwMpJKWrW0KvtH/AOvpWXxmLLipPYDkKBtsHYr2JJLcJSk3WowkHlzJ7D2rRseBxnQTigcpBjyjFjPFVE+Cb4KwuFqzdZAIPaPoauxC1JUOXGB1oJObBUbeeyByGaw4Ruih2fCz6lQHGim+8FE34CMs+ugqt11QOt+NQVjl8zyoKMZsTGtgn9nWQATulKtP6STWVXgn3HAVNOXI+wrT25VucPthaYgm1M2vEyp3oN7yJ+sx6UGfRhXUoADDsdG1ae1VhK5goWDyKT+Va4bUYVqFJV/IqL9jYVc1igQAh9Y6L090iQfSgwe3dqR5bQKgZzrgxYaDnzNApxOmve9+FfR8XiHkEkth1HAghZFr8JHtS4tYbFJKVIQ2o/CpIAUDa9hfqDqKDIJeAHGdOnavebPGqcPgnVPrw4jMgkKVcJsYn8q0uH2DhwIU4tSo1ECOoEG3SaDPlyLQLa9agJUYSCSdEi5J6DX2qW3cKphcFWcKEhYm/OZm/rW3/wBMNoNt4Z9xVznjQT8CTA7jWgyeCwHl40JWd5pOdwRGVRSIT1IzCdOPKtDhdi+bLj5UhuxSBGZfPUykehn50+exeHxDpcWVBcZQVEKFtJESfU0p2vi1pIQ5qZIVJyrHToOWtBa/tNttHlsoShvkJJUeZOp5azSo4wyJByngDEiecUOZJINGtYdKUlazlSBcmIAoKGGMyrfnH51PxNjAEIYGo3ldDBgd4v7UKPEaVlScOICbZ1C56gcPWgVskmVSSbknnzoAcW5Cad+FcIG2C6RvPG3RImPz9aWJwiXHm21GEqVB7akdyBWi2k7wAgCwHIUC3EGTerPKDTanVWCbiNSeAB5zV2EwuYifbj3NX49OdQBs23FvvL/EJFu5PKgV4PbGKSnfUFzfKsTAPAHWPWnOG2s04nIpJbk3ESk6cYzD2ilDtzQe2cWGW7fGqyenNXp9aB9itmzdBC08wQaowuzFqMJTJ/XKsFs/FONKzNrUg8wTHrwI70+Z8Z4tI+JBOklsTz4GPlQfRcK0EjKoWFh31J+Y9q9WJ2H4vASpOJzqVmKgoASc2oNxoR867QZ3Z/h51wyvcBvJufb860uA2NhmjIGdQ+0u8duHyqzOZCUglRMAC88qMGyFwc7iEKJ0ur0JAt86Dhxi0K3FQdOBSehGhFQe2/8AeZQeyiPkQfrQOO2fiUqQkIC86glKkEFJJ58U8dRwpi3sRhAh5RcXxIKkp7CDNuZPtpQQa2vhVgBRUgzbMJHumY46xVowrK7oebVOm8P1NLsd4dbWP3Cyhf3VHMk8r6jveshtBh5lWVxJT9D2OhoN8rYyrwJHMXj8KGVgVAWBPDpSfwYytRU55i03jdURyJ0rWf7o6BGZK/8A5E5o7kQfrQIlIUDoa8HymnadoNrs+jLb42wVJnjKfiHCPi9q6jZLbt2XEr5pB3gCfu6igBw+1nE6Kj9cTFOGNsIWR56Qo8yN73EGlWK2SpB0I76fhQT2HULnX3ig0OP2e08VLZWELV8UiyiLCVAyIFpI71nX1ONryuApI+nAjgR1q7CvKTpR/iUj9jC1wFJUkJMfemR2tPpQZDxLjgtCUakKkc9L1qvDuEW3gU5k5StaiQeAIABPIxBisx4d2f5zhecH7tHwg6KP4gVqsBjf3+Qk5XJQe5+Ex3t70AXmwTF6eYR9L7RaUAPumBKVfeSY9xytyhPtLDEE/L0qjAuQqZsNP12tQXvYtOHSVOm4JATxJHAdOtZraG2y/HmbqbwkSQBz6nqab+PGlLDLoFiIV3Asf+s+1ZXBM53Ak/CLq7f5tQM9hYRQcWozlCYkcdDI51oVOITrmiJJymIiZmLfKhsOoJAAsOAHDlVz48xC0niCPlagzGO2ipTyVtmEoIKOEnWTPtFbPB7Uwr2VSnkoKjBSowQeXKORrAJ+EUf4YwXnPgKQFIF1k2ixy3HXhQfRc6AooZII1W4IhHCJuCqPbjSjaL4slPwjh+uPWrcViAlORAAA/XvQeDwxccSnmbnkBcn2mgM2bgkBIcdkg3SnSRcSTrE/SrMQ3hHzlcw6YIjMmy09jP1tVG2MbKoFgBAHQWAoTZqSpURQIsfsMMOONuLEZc7S/vCTFuZAgjgaUJrReO8elT6W038lGRR5qmSD2sPes5g2S64ltOqjA5Dr7UHXSmTFxwkX+Vcrc4Xw5hWxCklxXFRJHsAbV6gL2IUnO4lSVKTCUkGcs6m3MWqjFPSq5/tSvw2lOHxAGfK05urKtANQq3I/WnG2cMUk8evOgZYF5MJVMZJmP6VJCu1zOka0BtbCrCie5HUaz7ULs3FFCuY5Gj8ZiQwPMUVKYMAoj+CdJEXyG1tQY1oEwdIt1o9nHZhlcAUk6hUH60Q/hUuDO0pKgbzI0I4UsxOGUDPtHtwoGeA2cwJ8n90omYklJNhfin06Wr2NwBQRn3QdDO6r+kx/ek6Hik07wW17ZVwpJvlUAR8+PpQCYhBzXjsLWjsKEdAOov8AMdjrTpTWHcuhSmlHgCVo5ndUZn1HCg9pYQtXVGQmA4mcsxbNxQTyPvaghg8a8ggIcKkj7K94driQOxFGf7oLlWGSRxDaiD1ICpk9JFKVI5GR+uVXNYjLYifeg89t7AoMFGICh9gtpSfXfiOsmke0tqrxzqWwPLZTfKLxwknio6VqdobPYfSA6DbRQsoT15dDzoBrw0G0ksKzcSFQFHsdDbtQeSQlISkQkCAKHxANlTBBkHkdR86sU5kUUrBSoagiIP41RjcQlKCSfw7UD3EuB9lLsSTZcCIUPiH0PtSdYjhfn71V4Dxqll9tUyoBxI4DKYIt3TbpRGMQc0gRx/xa1ATj2FO4N1KfjSM6eJkajuUyKxexAIUriTHtW92CuFJAvcfr3rHvlPnPZBCS6uB6x6XoDELq5LsUGhdVuOEkACSSIA16CgT4fDqce8tsSVLIHLXU9IvW9wuGTh2/LbuT8auKjz7chQux9mpwqCTBdX8R+6Puj86Ib3jJNBWpJJmmGzz5ba16E7qTzj4o6Tb0NBqkuIaR8az/ANEj4lnsJjrUts4kWSiyUgJF+HD160C59yT1p5sHDkIccAkoQpQFhJGgvzMUiYRmNavEktMpbiFOwo8ISDYRzKvp1oPn7nhjGuSstgqVKiStEkkyT8Wsmi9h+F8U0+la27AEghaCJIiNZ51oXcZBgfr3qo7QUDrPy4e9BB5l+f4Lnokn6V6rmtoKjjr0r1AlxTEinuEX52HCiZUndV6DdPqPxoBO0cKr7eQ8lpKY9Zj50fsghKxlUlbarEJUCL6KibcKBWsFJ0vOv9uP9qbbNczAoWJSQQRqLiNCNOlDbVZyqjr8uNB4R2Dagz5wLuGeWhKyhSTEpOo1BPAgiDen+D8QrFsQ2Fj7yBBHoTB9xRfiNglTTgGqcpPC10+sH5UI3hiRoL/r0oGCsGhxOZpQUI9R0I4GgHMOU8DXm8KpJzIJSr7wJB/XemDOMWU5XWyv+ZPxHunQ9xHrQKg4RpTrY2PUnW6SIUkiytbciDVSsMyTZeWToQbesV3aTXlpCEjS8/Xjy+VBPC7Lw0wlx1MG6bEf8QRKeWp4a1zHMFle+lWSdxcbpGokj4T3ilKHSFDX340z2fthaTBPzEHoZ4UHMagkCBYafW/Wh8Pi1JP+R7xT5AbcGZCvKUbwYUg25fZ9Pag8XgCmCsZRwUN5N9IMxflrQRO0EODK6kKHJV44GDqKzPinYq0wtrfaF4uVJ9OKRzpwvCKmUJPPifnFX4PFEWNxQZvwGsnFpAMSlQPW2n65VoNqN7xmJn37VbgNkNDGtPJ3ZUQUjSVJUkHpcj8qlttvePIHjQd2J8SdNeE/qL/KsU8r967/APIv/wBzW02GBnEntbt2/QrGbebU3iXgRErUociFEkEcxQdLtq0OwsEG0+csb5G4Dqkc+5+lAeGtmZv37gGQfAk/aI4n+UfM04xb5UdaCtxRUeN6njsQlhvMbn7I5nl6catYSltBccOVKRM/r6UJgMP+1P51j9y2JiZBH2R3UfoaAvZoLLHmLA857eJ4hP2E9BF47cqVuqk0ftnFlaiaDwuGUoiBQNdh4dKZdcs22CpR6C59aNbxjWLKnW1pJX9kmCnQAQbyByrP+L9pZGxhWze3nGdBYpQfqfQVj/KJGttY4UH0x/YbkSAT86Ae2Usmb68df8zWFS84MoS4sEHd3yInle1bnYGNfSPLU6pSgid/evIm6p0BiKAZeBUDcfhXqNd22+kwQ2vlKSP/AEIr1Bm8RhhypW7gykyklJ5gx9K1uIwRAkXBEg8xSvEYege4Z44jDpcPx/Cr+oakdDY+tLAYPG3640d4bEtPIGoUFAdCIP0+lCYhsgmgZPuqXhnQg7yU5kaG6Rm94kVisBtvElQAc6ndT+VbPYxFwZgyD2NqxezsP5b7rZ1SSPYxQOm9rYjisf8AVP5UZh9pP8VJ/wCqfyoNDdX41OVhxWhywPW3GgWOeKHjoloiTBKLx1g1ZhfFrgMPJSpvkEwoDTdJPDkeFKcOgCCRmHL/ABVWKRFxy7UG8bZaeQFsyoETGih3HDv9aBxGDKVUG5hihCANUpFxY6aii8Jt+wQ+jNwzjXuRxoOtuEU3we14kRKeSrjXQ2oYYdt1OZpYUOQ1BHMcKEcYKeHtQaMYdLgJYJCtfLJseiSbpN9DI10pRiEGdIIsRInXiBefSo4PGFCs3EU6xbiH5tDgEJV97iArpfXUdqBQ2sxGaCCCDwB9L0xxjjeIBcbKSQSFC9lcdYMcRMGCKzS9oJAMwO/Cs5h1YhTxOHDgLmkCJAtPKBz4UG9YwakJPMx3EanoKjtXYzbrjTzvwoRGS8uXkTyTc9+1c2YhbCJxDnmuE2A+FHyGY9T6cyNjsUpavXhQTxeKCiALDgBpV+BwsgqVZIBJJtYc6rwGAHxKMJGpOgFWYnHhYhFmxz+31I4DpQYrxHtxWIXkbkNAwkDVZ0BI+grXbCwH7Jh1JcJ8xwAqTNkRMAcJvf8ARrmz9gsoc/asoECUIGgVN1+1gOd6px+LKye/pNBwpClRP67UwxuLTg2wRd5YPliJCeGY9RwHH51TsfCFSoPP299KQbfx/wC0vkpEpTuNxeUpJgxGpufagVRJJJkkkqJvJm5NqtaYJBIEgamNJMa8L1JCZNFBBCZ4K09O3Kgt8PbNzv3uEpzxGp0p1g0RiUydZHyNKNm4ssuocBlIsocwdfz9K0yGULWlbawoBQJymTqDca0AWMb3uR7flXqK2s0M5m1z9a9QZLC4h1j4FDL9xV0c7cj1FNxtFh1AUSltRsUkix6TqKz6SpZyoBWo8E39409adYbwujy8z/8AE4jNASOQg7x66e1AV4d2o2MQplJkuJImLSN4CfQ9K9tFMH1pCzsxeHxDbiFAoStJ1uEzvTPCJ9K1e2WoUaAXZfxAfq1/zpNtlLbePUEk/vBKp4KVvW6ER700wrkKFKv9Qmf3jLnBbceqVGfWCmgYNJvUPEZHkoSNVLnhoBP5UHsLCYxSQd1KOBcmfQC5pjiPDa3DnOISpQEBOSEgcknMfpQZ0Jio4tKbETaCRNzGvCrsQyUKKFjeHAXg/lUHhCoIGnDt+VBr8QAtKVi6VAFPY3FJcayEpUo6ATS1naLrchtUJP2YBHpOnpQeOxzrllqkDgBAoA8LjHG1521FKuYPPgeY6VttheJUPwh6G3DZKhZKptH8p+VYZcHSp4XAuO/w0KV2FvfSg+lYjBFJqWDZUpUJuRc+2pPAUi2DsrGkhBfyJi6SQshPE3kAetad3HJZbLTZJ5qgStQtJgAenWgzbXghbi1LfxCEJUoqypJUbknWMo+daHaLi8OlDYs2EhKSCCFZRAuOPt2pWcSpWpJNNnsE47h8qElR8xJHQwQrW36FAiU4VH8tKY4bCJA8xZhA4nXoAOvKprwKsOkKcQq+giQT3iAKWY7E3zOqAj4UjQDoNfxoLsZiy8dMjadETa3E8zVmCwubfXIbGnArPIck9aG2cQ4MxBDQ0nVf/wCedW43GlVhpwHLhFBdtDaGY2sBYAWtQDLWYj6Vxpsq7U4aCMM35zxIT9lI+JZ4AfieFBRtrFHD4fImzjwjsmwUehM5R68qyTCSDIMRyN6u2lj1POKeUCCrhMptwEgWHKhW861BtoFSlcLcOMnQUBaHwAZ6W4anW01JKwTf3NPMDsJlABdJdXx3iEg8YCSJHcmmH7EwtDiUMthRQrKQnezZSU3/AKooMqACDwMW6nl0tN+lAYpgRJ+lGtXmdY9q68zcyNLQOf8Amg22wnRiMO2tUFQ3VRfeEC9rSIPrXq+fYfabrBV5Dim80ZssXiYmR1NeoNN/uISISAByAj8KFdx5pEvGVT+1kmEySeAufQCgbPYnrWjafS+whYmfgV/Umx97H1rIo2Ji3PsZAeKyB8tflWn8N4M4NKh5nmZjJSRuTpIvOaLT8qAdvDkqEf4pxtRhAaZQsArSc143RBAnqZ+R6Va9tzLOQIQTxSCVcpCjYe1JH8YVk6yTcnU9SdTQWPYkyIPtV2ESoqB4aj8aowOBUsiAb9Kq8ReIk4aGcPCndCYkJB0Avdf96BN4ucH7UQIkJSFcDmyyflFJC9TLCeGsU+StzckyVOHeM6mNT6xTnDeHsM18RU6Rzsn2GvrNBlkBSlZUArP8on6U0wvht5Q/eKS0k6gmVewsPU1pBiQkZW0hKfupED5VSpSla0ArGwcMi5CnD/Mbewt7zRzmKgBKBHAJSIHSAK4lkxPCmWycIGx5y9Y3ByBtmP4f4oJhXkNFOrivjPzyjoL9zSNxy/0q/FvFSvw9T8+FU+Wbk+9AfsjB+a4hA1UY/XYTTnbuOKdxEpSmwA5XA71f4bwflNLdNlrACOaUz8R/q07TzqGJCXDJSReTGon4uPagq8PoW4vIpKi0sQsXjKeM8IvesWnAtl9bZUCULUFC87iiDrfhX0jZYDSDcpbTKlTBtEkmOEDj+NfH2dqf/wBa3zOVxayrstRM/T2oNRi3joNBoBpah2Gio0xwuES7BSoFJ4i4rmL2uzhZSiHndIB3Af5iNewvzigMcWjCtl16CY3EzvLPDsOp+tYva+1F4hYWsieCRZKRyEn1oTFYtbjinFqlZkkn6DkBwFW7L2Yp8hRlLQ1Vz6DrNB7Z+CW+YRKUjVcSB0HM1qcGwhhOVA11UdVdSfwrqVhCQlAhIEAcqpJKjagmXiTrT/YjaUp8xSoKTKrbuWJN51F/eluC2WpUWmb/AK6dal4kxaWmfIbO8v4jxyiSewOnvQZwwJAjKTKYIJAJkA8jzqh5RslIKlEwEjUnpVgClkIQnMqLCbmNT0NPtlbOThxnXCnlDXggHgn8TQWbF2enDtwvKXFGVmAY5JB6X9Sa9VLrpUZr1AFhfDWHQQVrU4Y0+FM8dDMUwGJQ2IbQhA/kEe8CT3NLsxNxVyMIo8PSgm7jVGhHHlHn0pph9jOKFkk9uFGYfZCR8RkjgggnsRok/wBUUCNnDKWR3pxgtjAQpw5AdM2pj7qRcmji6huYAROoG8sepsPY0uxW1uQvzUSVe5PyEUDHGjcyoWWEXkgJLqhyvIQD2JpPhGsNh/4LYzffVdXudPShytazxNFsbKWoSbDUk2A9aCp/FqWda41hVK0B/Cm4wzLSQoqSsxNlJAjmSTp2oHFbYzboeabA4IWkK9Tmme1BZ/tgRdxSUj+Yx7UHiNsYduyAXDzAge6r+00sefYJlTyVHmTPzNL8TtNhI3ZV2BA+dA62Zi3sW+EDIy2N5wgSQkG8EiJNgLCnG28aFKtwmO2g+X0FdwjaWMOkZcriwCu8kGLJnkAfek6iSr9a0F2GYn8ZpjsnZpedCYhCSM6hoOgtqf71BppQQMolSjCRzJMCtAiGEBlMWjOofaURvmYnjblAoL8Y/vEcLiL6aD0Hyil37OknTMSYABkntce571W7iM3WeEwQenLtR2zkQh1cSqydLgGZIm8zF+9BTtTBFbDjPnoaCgUkpHmEg68REmxibTzrEY3/AE9fS3naW28B9lGYLjsoQewNNMQ6vMQTPrWi2GtQSO9ucGBw4W+lB8idaKVZVJII+JKhBB5Ea8q8tzjMV9G/1OwQVh2sSEHzC55RI1UMq4nnBTHqayeyNl5AVOpSVapBvl78PSgE2ZsdTsKclLY04FX4gda0JWAAlIAAsANKi45Ndbw6iqIM0HG0lR6092fgEhOdwgJFyTpFVsMtsI8x0wOA4qPQUoxW0jiVK8xSm0BJyISJBIuAoTqefC1qArH+JJJTh0jKPtqGvOBy70iZC3HQEypxRk5jItck8gP1yrriogJBKjaBJJPAR7D0p/szADDozru8rU8EjXKPz40FuFwreGRAuo/Eo/Erv06aUE66VmoPvFZohCUtoK1mABOoHoJ1J4CgJw2CJFhXazeL2m64qVBSAPhRdOUayeZPPtXqDVDDsNGFqClT8KN4+sWHqqrhjYmEIQP5t5UW4WA+etJDi1CyYA6CKrCVq50DbEY5Oiypw8iYSOW6mAB6UBiNqKO6LDkBArjGzVrsEknsasxDDDB/fPJCh9hO8vtANvWKANKFK0FMGtmhCc7y0tpJABWYntz7Usxvi1IAGGby2utwBS56CSkCOc3pE7jFOrzOLUo6En4r/TtQaR3xAhByYVBWSYzrTb/inWep9qQ47FvPT5i1Kj7OiRf7o3RQqHUgyFRGh0NSbxCCRqb6DUig6nCBRCU73K1+envUVtD2ovD4R1fwtmJ1VujXjJB9qLGw3CN91Kb/AApzKjrwFAlekCDw60w8IMJcxaM1whKlkGDISLCD3or/AGZu+YqXxvuj5X+dHbGeaw7yV5EhMFKsoE5VCDHGeNAftPEZiTeSY9Pz0ofZ2HzKHemzuzM8KbPmIVopN5435HoaOYwyWEFRjzI/dpuSoxrH3RzNB7Ctp85PENCf+ShlA9E36SKrx7mc9YBE+/1motN5G4J3pKlcySZJ+ZmhUqUo6BXUmRHUfjznnQM9nM5jEAm26R346x3rF7e8ZLTiwGTDTRyZYlLlxmURIm4sAeGt62j58vDOKsjdVljgIgn6e4ivkCWTEgHl07UH3fCeH2MQlDyF7pAOlxxAk8PSaJb2SUSGxvE6gzHrf5xfjWb8A+JsOnDstKWG3EjLCjBkaEE6g97G1bj9uZtmVIOkqtNhoYk9qDOf6gw3hmmgNVkz/SIJ66xavneUk1tPGOIViHU/cQIFtb3P0HpSVrZsXNArw+GJinJKGEZl3URup5nhpoJiSdKof2k0zKUlJdi2pSnlMfT6VnnXlrV5i1ZlGxM8jYATp00oDMQlb63HFEEokmSIAkABPPt3ofE4kJCZykJnSxiZnTjQ6VTZIJUdAP7U92fswNALfCVOJJypEEI5TFlK49KD2zMBkKnnRCj/AA0EzkSdSbfEdOg60PjcUVq6VLHY0rNTwmFEZjp+ooOMZW0lxZhI1MekDmeEdazu1dqF5U3S2NEz6yY4/SmTTgxuJSyknyUb6lJneAF/STA960P+6JZ3GkhCOSUi/U8z3oM3gNlvYoeapcA2SVaqA7RauVq0bZChvISqOaQa5QZ5Pi/BJ0aeV13E/ifnQivGbyrMsNo/mIKj7mEj2oTCbOAGlMG8KBwH69zQBv43HuAZ3QB91IDc+raRNAN7HdN8wvM2J176mtGLdqjmoFDPh/7y1HtA/OjmNjsJ1Tm7mZ9zHyoqFcql5SqCbbTSdG0j0Aq0YkD4QB2ArjeAUeHtMVcnZ5/yaAVeKJPGqlOEnSjzhUpkqISOJOnuYFDPY/Dp/wDIFf073/oCKAfyyaqOGJqT222gklKVqgCYAAuYvJke1Kn9uurORpqSdNVE+gAoD2UuBYDKlhZsMiiCfUHStNhcJ5IOY5nTdaySSo9zfjbtNB+D9nPtqdW+AFFAypBEgZpVp0j3q3FqJPOffsfrQWKxJUYOuoOkE8iPpR+AwyQkrVlCUyVEiyQOJMacooTZ2BKjrKbyToBxkxpFJPEm2/NBZZgMpO8R/wCQjQ/0A6DjrQVeJdvqxClpSpXlAgISLJgcSAbkmT0pIliRMcbE6dqIYw4JAlKZteY7k/Wrmk5VAiCRpx7crUFDeDCpuBEQFamTEC3rRTqFzCirdMayBHAXq5eHBBINoFojWx0sBPHjVmDwxW4ETde6CTAkixNtP7UBDe3MWLh8zHEIUeWpTP40KStwkOuLIUMxkqUL3070dsrApWstOKgpSq38ydBqNT1+lV7HcegqSkJSTG+CmxMnLaTyjTrQLXghFlbpTb1m/KIHPlRGD2U47cny0WhRG8R/Knj3MDvTDC4NtneG8u8rVr6DQfXrUnsb19aC5ptpgQ2neiCo3Wr+oj6C1BuvlU37dagW1E3sQbjj7UyZwiWklx0wkX1/VqCvA4Aar05DU87wYrwx/mK8ttAyII3yfjtEJHEAi504VY4g4kFMQ3N4JE8gSOHT5GouLbasOFrW9qCzw7hmMKqFEBTicq1xlAJMiwsBMcuwrm1tlqTa3tHz4/3pFiXVLMxpr/enHh/aboytrHmNi2U6p6pMSOxkdqBdcWgV6tRi/DoUZQoLTpabGxKSADBEix+deoM3h8ARY6i1HN7O7+1K/EmPebxTyUqCRmBjKJGZIUdRe5oRG08RCh5pBiDZII7QBFBtsD4WztKdJUACRCUZjZIVJlSYF+ulewnhjM0XSVBIKgQlAMQEmSStPP5GsWztN0J8srStOYrh5pt6FEAGC8hRTYDTlQ7zqPJS0oTC1LSABErCQrQSTujjwoN9hNiILBfUolMrEJQpyMgClZggyNeANpqnDNoVhhiEBa0KDhGRolIyGDmJVKQSDcJMC5isxs7E4xCQ0y2tIGYplpBKc4AVlWtOZvMAJKSNOdF4TB45CPLzIbSAoIKktlaQsQvIooK0hQ+6oa9TQNsO067hS+3kSQh1cGV5Q0CpSVqChlUUpJSMsXF72zj2IeOH88vAfvQ0UJTBBKFLCpjoRFO8DgQ22ULcCpQpvMlppKwlU5gHMnmgEFQjNEKI0qTTOHQyWcoU2VBZSpKCcwsDmy5tLRMRI4mQx+PjMCXA6pQkQSoibx37U7PhBxWHS80rOciFFOVCchWUhQWVO5xlJifLgmIsZpnhsWJysMieSE8PQWo3H4zGpaIXl8uAFZQjMEggpClAZykGOJAgdKDO4Dw+tAV5q0BKozBNzaeOlapfhVGCaU62ACnJmzDeUFXBQScykzYmEjWJg0he2g44hKCoFKAcogCAbkSBKr8yasf2o+8nItUg5QTkSFKyCEZlBIUuBpmJoJYPHqSqQYVNj317itLtfZzbQWt8eVlMEgAgpCgjOEqMoTxvMjSkGA2QpRnt6X/zV/j3a0s+UpzO6oidMwTOczHDMBANoNgKADxdiFhtTadxsPqZIUN93IAVLBmPKkiAOYvwrP7PaSVBCylsKUkFwpUcgkyYHCDcdKnica46Gy4oqDaA0nohOg0161LD4zyVNuNmFtkEEgEBQMpgQZERrxoDts+H3MMUpdP7wyVIF8qPsLJEghW8QNQBfWpf7clnFhpTyEptLqhuAKQFpMEiNQLkdYqpvE4rEpSESpCFKUkrjKCuCs5iN6SJi/G1zTVCVB4YjEPBx4R8CEIRYQJCUpCrWuLixmgD2tgnCtlDUuJcSShQCckBRB3m1rTAIIMkXGlT2R4UfecCVlKAAVFKQVrISnMoAJgEnLYTxo5zbitwJyoS38CUIQlCd7NZKQEi5JNr8aERth4Ol1CocJUScqb5pCpEZYIJtEUGkw/hhtrEuNMoC3FNKcbClzllcBIhWUFJ3Zk6XNIdqY1IKm0kOEKEujMBYEKSAdU5j8RH2etRQ9iVqJCoJR5ZypSkBFjlCUpAQJvugfOrX8I46srdOZRAlRAkwIk5RvK5qNzxJoB9nYU4ohCQpJQ2cxQkrKznN4kBMBQFyBCeZglYjZiW8SuUoUgKskKOW40mZkE3vqDrQyNus4UqGdMqGVQKA4IkK3klJAukHnamDb7j5zNOIbQpCgSltG+FJgpgoKRKTG6kRJOt6C3YuGaWHUtjzHE5ASkT5ZUVHMqVJSEwhWYlVrc6MwnhFSyr9pUFOMuqTnQNwAi1iQENjIremTm7Uv2W6jAoWhjLvRmBAUDGkhQIJ6n0pcvxDiMzhCwfMUFLCkIWFEGQSFggEE2NA3xYcU4pplpJDS0trSlUJKisN2zEEZ18RpNJsBst7EeYppgLSSUJHmJTkUSkgiVAqgEJ5bw4xVWFx2IlZS64kuKzLKSUqWb6qEEjeNpi9OdiOOMIzeYGmwrMSQk3lJ4gyZQm3TvQJtm7FUs6RGs271a/thtvK3hSkqJu6RujX4ZF/wCqD+Nexm33FKCWCG2xrIBUufvAg2m8AWpQy3mBTmCdSZgTAmJ66AdqCnB7RfYz+U8pGdRUpIiJ5wRAJ6dK7VPkiTJA7j8q5QOtobEadfcdLrhKllUSOPDSYGnpUk7GwnELJPEuK9eNdXPPSoEG99LUFidm4RA+Az1cVf51ch9pv+G2hPYD8poEIvU3cNG7NAW5tZRsD+u1Uu49auPT0rrOA0oxWzMoCrQRPWgCaEyVKhIF9JM6Aak96oyF1SW2kbxN1Emw5nkAL0ZiWBGlF4NIZYKxOZwekaD11PtQcfxaWUhpkEDVROqjzP5UV4ecK1gagzPaL/471m33SVRzpthMQWMO/iNS2mw6ncHzIPpQewuzYPSTHbrXcbtbC4ZNz5ips2iNdLybDvWLxOOeXh2Elc+aVk8JCSBBgaa+9F7O8N5spcUANAlAjXmo3+VAXtDxs+ScmVpHAfER3JtPYCgGUvvKJQhxZJkqPv8AEa0uE2ewzOVsSNTEn3N/pUn8aY6UALfh+UpLjgQeITvH00Av3q9nCYdq6WwpQ+04c57wd0e1VqfJ10qeHw2dUA+9BN/aCjb9e1UJSpR40/wPh4ESVWjNbkPxoZ3bLbZysNgmM2ZwekQDb3NBRg9kKVc7qRcqVYAd647jMO3ZsF9cxu2T7kX9J0pfj8U46f3iyqDASLIHZItQqkwmYFAQ/tl9XwkNJmISkT6kifaKVoxCs6RLjkn4AtRKvYzV2BbU86GhAzA3PCLkjrE/2rXsbNawSd1Odw6rVqdbW0T095oEmyPC6bu4oZUzIa4C8jNBvyy+9NcftgAZUAJEQIgW7DQdKW47aS1a0IhOYwaC4IW7mIPwiT2q/ZuzPMUBIE86MwezAELcJ3W05lR8RETA4UBitrKyJLICGlyAf/LyMn7PpQMH32mDkMqWNUJif+R4drnTSZpLicUt1QKzYCAlNkCNLEm5OtUMLCVZsoVaIWM3T1qGLxnmLG6kKWQkRugHQG0204UBDChvHLPEk6xpwvqQZ7UO6kcI99evStW14YZbKfNU4pUAnKQlJ0JBETliRrxolXhfDKVlSlaF8IXIKiJTOYHdnWBQYotwJHEnhOnevVJhRIt9Y+le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data:image/jpeg;base64,/9j/4AAQSkZJRgABAQAAAQABAAD/2wCEAAkGBxMTEhQUExQWFhUXGR0aGBgYGBwcGhodHhocGBocHB8cHCggGxomHCAaITEhJSkrLi4uHCAzODMsNygtLisBCgoKBQUFDgUFDisZExkrKysrKysrKysrKysrKysrKysrKysrKysrKysrKysrKysrKysrKysrKysrKysrKysrK//AABEIAM4A9QMBIgACEQEDEQH/xAAbAAACAwEBAQAAAAAAAAAAAAAEBQIDBgEAB//EAD8QAAEDAgMGBAMFBwQCAwEAAAECAxEAIQQSMQUiQVFhcQYTgZEyobFCUsHR8BQjM2Jy4fEHFYKSQ7JzwuIk/8QAFAEBAAAAAAAAAAAAAAAAAAAAAP/EABQRAQAAAAAAAAAAAAAAAAAAAAD/2gAMAwEAAhEDEQA/AEeOabbQhpCUwgBMwLxYqPU613C7PbStSiUqbQJKgnWADAB62oJ10uK6cqt2ttFllKWVLCVCFrEEm43R3i/qKAV1vznCspAkxYaDgBUNqbTawwypCVunRMAhPVX5Uox/iJSgUMDIPvGMx7RZP17UnOUAkkkxMnnxHXv1oKlpW4u5zLWfmfoK+iYRpDTaUAJJAAkjkP171n/D2EQP30Ek2TPzIt6UzdxQPUfr+1BJ1IJgpHsLf2onA4ELIkfKfW9AsKEfjVW2dveQjK3GdQjsOdAZtpSVueUj+GjlYLPEnmARA9+NUKaTpA9qF2A4rywpR3jJmPbTpFErXJ6UF2BwqVEDKPal23ilbqUJAhuRNoJMT7RHcGneHd8ppbp1Skxb7RsnveKzLKd1Mi9ySQZM3kmfwoOpaTF+R0HHhPStF4ZW2tssnLnQSUymMyTeJ4kEx2NIBc61F5sWKZtBmbzzoNQnY4KhujnpS3bWNQgKZZylZkKUB8I4gHir6UI9tfEqSQXlQbGIBPcgSfelxECJ/X6mgGRhxnb5Z0zb+YfWtptZhM6JECNOQ7Vk2ypS2kCbuJtz3gZjoJrUbZf3ulAAy0J0HsKG8U4hIbS2kDMtUm14F/rFG4Blby8rSCo8eQ6kmwpkPCzQcD2LWDlAAaSbWJO+Rc6kZRHfhQfPnlgC3zrW4ZtKGkJypnKAbDWxPzmtSMXhkAo8hoJNgjy0xBvJ5cDp/dR4lwSEoS63ISTlUm5AJkgi+nCKDPYiDwHyp94QCPJfMJ8zMkaSQki3pIP6FZ1xVpqzwpi1jFpSk7hBLqToUAH5gkQeBPegaYhZzGw9hVScVFoBjoKdOuYZVs3lqM/F8PP4h+MVR/tCV3bWhfPKoGO8UAzG08pGkTyE0WvEMPQHWUKPBQACh0kAGgX9mKTrNWPbJKWg7nBkxHLX8vmKAg7CZVdtZT0WAR7i/wAjSPxc0pltLWSJMqWBuEaBOaLmbxVzb5SeVNMNtKUlKgFIVYpUAQQdZEUGCb0sK7Wq2t4WJKV4ZIKVTKFK+AiNDqUmeOkV6gZYJKWkl5zQaDiTwA/WlY/xY7ndDh1Um/ufl/aj/FO2kBwMpJKWrW0KvtH/AOvpWXxmLLipPYDkKBtsHYr2JJLcJSk3WowkHlzJ7D2rRseBxnQTigcpBjyjFjPFVE+Cb4KwuFqzdZAIPaPoauxC1JUOXGB1oJObBUbeeyByGaw4Ruih2fCz6lQHGim+8FE34CMs+ugqt11QOt+NQVjl8zyoKMZsTGtgn9nWQATulKtP6STWVXgn3HAVNOXI+wrT25VucPthaYgm1M2vEyp3oN7yJ+sx6UGfRhXUoADDsdG1ae1VhK5goWDyKT+Va4bUYVqFJV/IqL9jYVc1igQAh9Y6L090iQfSgwe3dqR5bQKgZzrgxYaDnzNApxOmve9+FfR8XiHkEkth1HAghZFr8JHtS4tYbFJKVIQ2o/CpIAUDa9hfqDqKDIJeAHGdOnavebPGqcPgnVPrw4jMgkKVcJsYn8q0uH2DhwIU4tSo1ECOoEG3SaDPlyLQLa9agJUYSCSdEi5J6DX2qW3cKphcFWcKEhYm/OZm/rW3/wBMNoNt4Z9xVznjQT8CTA7jWgyeCwHl40JWd5pOdwRGVRSIT1IzCdOPKtDhdi+bLj5UhuxSBGZfPUykehn50+exeHxDpcWVBcZQVEKFtJESfU0p2vi1pIQ5qZIVJyrHToOWtBa/tNttHlsoShvkJJUeZOp5azSo4wyJByngDEiecUOZJINGtYdKUlazlSBcmIAoKGGMyrfnH51PxNjAEIYGo3ldDBgd4v7UKPEaVlScOICbZ1C56gcPWgVskmVSSbknnzoAcW5Cad+FcIG2C6RvPG3RImPz9aWJwiXHm21GEqVB7akdyBWi2k7wAgCwHIUC3EGTerPKDTanVWCbiNSeAB5zV2EwuYifbj3NX49OdQBs23FvvL/EJFu5PKgV4PbGKSnfUFzfKsTAPAHWPWnOG2s04nIpJbk3ESk6cYzD2ilDtzQe2cWGW7fGqyenNXp9aB9itmzdBC08wQaowuzFqMJTJ/XKsFs/FONKzNrUg8wTHrwI70+Z8Z4tI+JBOklsTz4GPlQfRcK0EjKoWFh31J+Y9q9WJ2H4vASpOJzqVmKgoASc2oNxoR867QZ3Z/h51wyvcBvJufb860uA2NhmjIGdQ+0u8duHyqzOZCUglRMAC88qMGyFwc7iEKJ0ur0JAt86Dhxi0K3FQdOBSehGhFQe2/8AeZQeyiPkQfrQOO2fiUqQkIC86glKkEFJJ58U8dRwpi3sRhAh5RcXxIKkp7CDNuZPtpQQa2vhVgBRUgzbMJHumY46xVowrK7oebVOm8P1NLsd4dbWP3Cyhf3VHMk8r6jveshtBh5lWVxJT9D2OhoN8rYyrwJHMXj8KGVgVAWBPDpSfwYytRU55i03jdURyJ0rWf7o6BGZK/8A5E5o7kQfrQIlIUDoa8HymnadoNrs+jLb42wVJnjKfiHCPi9q6jZLbt2XEr5pB3gCfu6igBw+1nE6Kj9cTFOGNsIWR56Qo8yN73EGlWK2SpB0I76fhQT2HULnX3ig0OP2e08VLZWELV8UiyiLCVAyIFpI71nX1ONryuApI+nAjgR1q7CvKTpR/iUj9jC1wFJUkJMfemR2tPpQZDxLjgtCUakKkc9L1qvDuEW3gU5k5StaiQeAIABPIxBisx4d2f5zhecH7tHwg6KP4gVqsBjf3+Qk5XJQe5+Ex3t70AXmwTF6eYR9L7RaUAPumBKVfeSY9xytyhPtLDEE/L0qjAuQqZsNP12tQXvYtOHSVOm4JATxJHAdOtZraG2y/HmbqbwkSQBz6nqab+PGlLDLoFiIV3Asf+s+1ZXBM53Ak/CLq7f5tQM9hYRQcWozlCYkcdDI51oVOITrmiJJymIiZmLfKhsOoJAAsOAHDlVz48xC0niCPlagzGO2ipTyVtmEoIKOEnWTPtFbPB7Uwr2VSnkoKjBSowQeXKORrAJ+EUf4YwXnPgKQFIF1k2ixy3HXhQfRc6AooZII1W4IhHCJuCqPbjSjaL4slPwjh+uPWrcViAlORAAA/XvQeDwxccSnmbnkBcn2mgM2bgkBIcdkg3SnSRcSTrE/SrMQ3hHzlcw6YIjMmy09jP1tVG2MbKoFgBAHQWAoTZqSpURQIsfsMMOONuLEZc7S/vCTFuZAgjgaUJrReO8elT6W038lGRR5qmSD2sPes5g2S64ltOqjA5Dr7UHXSmTFxwkX+Vcrc4Xw5hWxCklxXFRJHsAbV6gL2IUnO4lSVKTCUkGcs6m3MWqjFPSq5/tSvw2lOHxAGfK05urKtANQq3I/WnG2cMUk8evOgZYF5MJVMZJmP6VJCu1zOka0BtbCrCie5HUaz7ULs3FFCuY5Gj8ZiQwPMUVKYMAoj+CdJEXyG1tQY1oEwdIt1o9nHZhlcAUk6hUH60Q/hUuDO0pKgbzI0I4UsxOGUDPtHtwoGeA2cwJ8n90omYklJNhfin06Wr2NwBQRn3QdDO6r+kx/ek6Hik07wW17ZVwpJvlUAR8+PpQCYhBzXjsLWjsKEdAOov8AMdjrTpTWHcuhSmlHgCVo5ndUZn1HCg9pYQtXVGQmA4mcsxbNxQTyPvaghg8a8ggIcKkj7K94driQOxFGf7oLlWGSRxDaiD1ICpk9JFKVI5GR+uVXNYjLYifeg89t7AoMFGICh9gtpSfXfiOsmke0tqrxzqWwPLZTfKLxwknio6VqdobPYfSA6DbRQsoT15dDzoBrw0G0ksKzcSFQFHsdDbtQeSQlISkQkCAKHxANlTBBkHkdR86sU5kUUrBSoagiIP41RjcQlKCSfw7UD3EuB9lLsSTZcCIUPiH0PtSdYjhfn71V4Dxqll9tUyoBxI4DKYIt3TbpRGMQc0gRx/xa1ATj2FO4N1KfjSM6eJkajuUyKxexAIUriTHtW92CuFJAvcfr3rHvlPnPZBCS6uB6x6XoDELq5LsUGhdVuOEkACSSIA16CgT4fDqce8tsSVLIHLXU9IvW9wuGTh2/LbuT8auKjz7chQux9mpwqCTBdX8R+6Puj86Ib3jJNBWpJJmmGzz5ba16E7qTzj4o6Tb0NBqkuIaR8az/ANEj4lnsJjrUts4kWSiyUgJF+HD160C59yT1p5sHDkIccAkoQpQFhJGgvzMUiYRmNavEktMpbiFOwo8ISDYRzKvp1oPn7nhjGuSstgqVKiStEkkyT8Wsmi9h+F8U0+la27AEghaCJIiNZ51oXcZBgfr3qo7QUDrPy4e9BB5l+f4Lnokn6V6rmtoKjjr0r1AlxTEinuEX52HCiZUndV6DdPqPxoBO0cKr7eQ8lpKY9Zj50fsghKxlUlbarEJUCL6KibcKBWsFJ0vOv9uP9qbbNczAoWJSQQRqLiNCNOlDbVZyqjr8uNB4R2Dagz5wLuGeWhKyhSTEpOo1BPAgiDen+D8QrFsQ2Fj7yBBHoTB9xRfiNglTTgGqcpPC10+sH5UI3hiRoL/r0oGCsGhxOZpQUI9R0I4GgHMOU8DXm8KpJzIJSr7wJB/XemDOMWU5XWyv+ZPxHunQ9xHrQKg4RpTrY2PUnW6SIUkiytbciDVSsMyTZeWToQbesV3aTXlpCEjS8/Xjy+VBPC7Lw0wlx1MG6bEf8QRKeWp4a1zHMFle+lWSdxcbpGokj4T3ilKHSFDX340z2fthaTBPzEHoZ4UHMagkCBYafW/Wh8Pi1JP+R7xT5AbcGZCvKUbwYUg25fZ9Pag8XgCmCsZRwUN5N9IMxflrQRO0EODK6kKHJV44GDqKzPinYq0wtrfaF4uVJ9OKRzpwvCKmUJPPifnFX4PFEWNxQZvwGsnFpAMSlQPW2n65VoNqN7xmJn37VbgNkNDGtPJ3ZUQUjSVJUkHpcj8qlttvePIHjQd2J8SdNeE/qL/KsU8r967/APIv/wBzW02GBnEntbt2/QrGbebU3iXgRErUociFEkEcxQdLtq0OwsEG0+csb5G4Dqkc+5+lAeGtmZv37gGQfAk/aI4n+UfM04xb5UdaCtxRUeN6njsQlhvMbn7I5nl6catYSltBccOVKRM/r6UJgMP+1P51j9y2JiZBH2R3UfoaAvZoLLHmLA857eJ4hP2E9BF47cqVuqk0ftnFlaiaDwuGUoiBQNdh4dKZdcs22CpR6C59aNbxjWLKnW1pJX9kmCnQAQbyByrP+L9pZGxhWze3nGdBYpQfqfQVj/KJGttY4UH0x/YbkSAT86Ae2Usmb68df8zWFS84MoS4sEHd3yInle1bnYGNfSPLU6pSgid/evIm6p0BiKAZeBUDcfhXqNd22+kwQ2vlKSP/AEIr1Bm8RhhypW7gykyklJ5gx9K1uIwRAkXBEg8xSvEYege4Z44jDpcPx/Cr+oakdDY+tLAYPG3640d4bEtPIGoUFAdCIP0+lCYhsgmgZPuqXhnQg7yU5kaG6Rm94kVisBtvElQAc6ndT+VbPYxFwZgyD2NqxezsP5b7rZ1SSPYxQOm9rYjisf8AVP5UZh9pP8VJ/wCqfyoNDdX41OVhxWhywPW3GgWOeKHjoloiTBKLx1g1ZhfFrgMPJSpvkEwoDTdJPDkeFKcOgCCRmHL/ABVWKRFxy7UG8bZaeQFsyoETGih3HDv9aBxGDKVUG5hihCANUpFxY6aii8Jt+wQ+jNwzjXuRxoOtuEU3we14kRKeSrjXQ2oYYdt1OZpYUOQ1BHMcKEcYKeHtQaMYdLgJYJCtfLJseiSbpN9DI10pRiEGdIIsRInXiBefSo4PGFCs3EU6xbiH5tDgEJV97iArpfXUdqBQ2sxGaCCCDwB9L0xxjjeIBcbKSQSFC9lcdYMcRMGCKzS9oJAMwO/Cs5h1YhTxOHDgLmkCJAtPKBz4UG9YwakJPMx3EanoKjtXYzbrjTzvwoRGS8uXkTyTc9+1c2YhbCJxDnmuE2A+FHyGY9T6cyNjsUpavXhQTxeKCiALDgBpV+BwsgqVZIBJJtYc6rwGAHxKMJGpOgFWYnHhYhFmxz+31I4DpQYrxHtxWIXkbkNAwkDVZ0BI+grXbCwH7Jh1JcJ8xwAqTNkRMAcJvf8ARrmz9gsoc/asoECUIGgVN1+1gOd6px+LKye/pNBwpClRP67UwxuLTg2wRd5YPliJCeGY9RwHH51TsfCFSoPP299KQbfx/wC0vkpEpTuNxeUpJgxGpufagVRJJJkkkqJvJm5NqtaYJBIEgamNJMa8L1JCZNFBBCZ4K09O3Kgt8PbNzv3uEpzxGp0p1g0RiUydZHyNKNm4ssuocBlIsocwdfz9K0yGULWlbawoBQJymTqDca0AWMb3uR7flXqK2s0M5m1z9a9QZLC4h1j4FDL9xV0c7cj1FNxtFh1AUSltRsUkix6TqKz6SpZyoBWo8E39409adYbwujy8z/8AE4jNASOQg7x66e1AV4d2o2MQplJkuJImLSN4CfQ9K9tFMH1pCzsxeHxDbiFAoStJ1uEzvTPCJ9K1e2WoUaAXZfxAfq1/zpNtlLbePUEk/vBKp4KVvW6ER700wrkKFKv9Qmf3jLnBbceqVGfWCmgYNJvUPEZHkoSNVLnhoBP5UHsLCYxSQd1KOBcmfQC5pjiPDa3DnOISpQEBOSEgcknMfpQZ0Jio4tKbETaCRNzGvCrsQyUKKFjeHAXg/lUHhCoIGnDt+VBr8QAtKVi6VAFPY3FJcayEpUo6ATS1naLrchtUJP2YBHpOnpQeOxzrllqkDgBAoA8LjHG1521FKuYPPgeY6VttheJUPwh6G3DZKhZKptH8p+VYZcHSp4XAuO/w0KV2FvfSg+lYjBFJqWDZUpUJuRc+2pPAUi2DsrGkhBfyJi6SQshPE3kAetad3HJZbLTZJ5qgStQtJgAenWgzbXghbi1LfxCEJUoqypJUbknWMo+daHaLi8OlDYs2EhKSCCFZRAuOPt2pWcSpWpJNNnsE47h8qElR8xJHQwQrW36FAiU4VH8tKY4bCJA8xZhA4nXoAOvKprwKsOkKcQq+giQT3iAKWY7E3zOqAj4UjQDoNfxoLsZiy8dMjadETa3E8zVmCwubfXIbGnArPIck9aG2cQ4MxBDQ0nVf/wCedW43GlVhpwHLhFBdtDaGY2sBYAWtQDLWYj6Vxpsq7U4aCMM35zxIT9lI+JZ4AfieFBRtrFHD4fImzjwjsmwUehM5R68qyTCSDIMRyN6u2lj1POKeUCCrhMptwEgWHKhW861BtoFSlcLcOMnQUBaHwAZ6W4anW01JKwTf3NPMDsJlABdJdXx3iEg8YCSJHcmmH7EwtDiUMthRQrKQnezZSU3/AKooMqACDwMW6nl0tN+lAYpgRJ+lGtXmdY9q68zcyNLQOf8Amg22wnRiMO2tUFQ3VRfeEC9rSIPrXq+fYfabrBV5Dim80ZssXiYmR1NeoNN/uISISAByAj8KFdx5pEvGVT+1kmEySeAufQCgbPYnrWjafS+whYmfgV/Umx97H1rIo2Ji3PsZAeKyB8tflWn8N4M4NKh5nmZjJSRuTpIvOaLT8qAdvDkqEf4pxtRhAaZQsArSc143RBAnqZ+R6Va9tzLOQIQTxSCVcpCjYe1JH8YVk6yTcnU9SdTQWPYkyIPtV2ESoqB4aj8aowOBUsiAb9Kq8ReIk4aGcPCndCYkJB0Avdf96BN4ucH7UQIkJSFcDmyyflFJC9TLCeGsU+StzckyVOHeM6mNT6xTnDeHsM18RU6Rzsn2GvrNBlkBSlZUArP8on6U0wvht5Q/eKS0k6gmVewsPU1pBiQkZW0hKfupED5VSpSla0ArGwcMi5CnD/Mbewt7zRzmKgBKBHAJSIHSAK4lkxPCmWycIGx5y9Y3ByBtmP4f4oJhXkNFOrivjPzyjoL9zSNxy/0q/FvFSvw9T8+FU+Wbk+9AfsjB+a4hA1UY/XYTTnbuOKdxEpSmwA5XA71f4bwflNLdNlrACOaUz8R/q07TzqGJCXDJSReTGon4uPagq8PoW4vIpKi0sQsXjKeM8IvesWnAtl9bZUCULUFC87iiDrfhX0jZYDSDcpbTKlTBtEkmOEDj+NfH2dqf/wBa3zOVxayrstRM/T2oNRi3joNBoBpah2Gio0xwuES7BSoFJ4i4rmL2uzhZSiHndIB3Af5iNewvzigMcWjCtl16CY3EzvLPDsOp+tYva+1F4hYWsieCRZKRyEn1oTFYtbjinFqlZkkn6DkBwFW7L2Yp8hRlLQ1Vz6DrNB7Z+CW+YRKUjVcSB0HM1qcGwhhOVA11UdVdSfwrqVhCQlAhIEAcqpJKjagmXiTrT/YjaUp8xSoKTKrbuWJN51F/eluC2WpUWmb/AK6dal4kxaWmfIbO8v4jxyiSewOnvQZwwJAjKTKYIJAJkA8jzqh5RslIKlEwEjUnpVgClkIQnMqLCbmNT0NPtlbOThxnXCnlDXggHgn8TQWbF2enDtwvKXFGVmAY5JB6X9Sa9VLrpUZr1AFhfDWHQQVrU4Y0+FM8dDMUwGJQ2IbQhA/kEe8CT3NLsxNxVyMIo8PSgm7jVGhHHlHn0pph9jOKFkk9uFGYfZCR8RkjgggnsRok/wBUUCNnDKWR3pxgtjAQpw5AdM2pj7qRcmji6huYAROoG8sepsPY0uxW1uQvzUSVe5PyEUDHGjcyoWWEXkgJLqhyvIQD2JpPhGsNh/4LYzffVdXudPShytazxNFsbKWoSbDUk2A9aCp/FqWda41hVK0B/Cm4wzLSQoqSsxNlJAjmSTp2oHFbYzboeabA4IWkK9Tmme1BZ/tgRdxSUj+Yx7UHiNsYduyAXDzAge6r+00sefYJlTyVHmTPzNL8TtNhI3ZV2BA+dA62Zi3sW+EDIy2N5wgSQkG8EiJNgLCnG28aFKtwmO2g+X0FdwjaWMOkZcriwCu8kGLJnkAfek6iSr9a0F2GYn8ZpjsnZpedCYhCSM6hoOgtqf71BppQQMolSjCRzJMCtAiGEBlMWjOofaURvmYnjblAoL8Y/vEcLiL6aD0Hyil37OknTMSYABkntce571W7iM3WeEwQenLtR2zkQh1cSqydLgGZIm8zF+9BTtTBFbDjPnoaCgUkpHmEg68REmxibTzrEY3/AE9fS3naW28B9lGYLjsoQewNNMQ6vMQTPrWi2GtQSO9ucGBw4W+lB8idaKVZVJII+JKhBB5Ea8q8tzjMV9G/1OwQVh2sSEHzC55RI1UMq4nnBTHqayeyNl5AVOpSVapBvl78PSgE2ZsdTsKclLY04FX4gda0JWAAlIAAsANKi45Ndbw6iqIM0HG0lR6092fgEhOdwgJFyTpFVsMtsI8x0wOA4qPQUoxW0jiVK8xSm0BJyISJBIuAoTqefC1qArH+JJJTh0jKPtqGvOBy70iZC3HQEypxRk5jItck8gP1yrriogJBKjaBJJPAR7D0p/szADDozru8rU8EjXKPz40FuFwreGRAuo/Eo/Erv06aUE66VmoPvFZohCUtoK1mABOoHoJ1J4CgJw2CJFhXazeL2m64qVBSAPhRdOUayeZPPtXqDVDDsNGFqClT8KN4+sWHqqrhjYmEIQP5t5UW4WA+etJDi1CyYA6CKrCVq50DbEY5Oiypw8iYSOW6mAB6UBiNqKO6LDkBArjGzVrsEknsasxDDDB/fPJCh9hO8vtANvWKANKFK0FMGtmhCc7y0tpJABWYntz7Usxvi1IAGGby2utwBS56CSkCOc3pE7jFOrzOLUo6En4r/TtQaR3xAhByYVBWSYzrTb/inWep9qQ47FvPT5i1Kj7OiRf7o3RQqHUgyFRGh0NSbxCCRqb6DUig6nCBRCU73K1+envUVtD2ovD4R1fwtmJ1VujXjJB9qLGw3CN91Kb/AApzKjrwFAlekCDw60w8IMJcxaM1whKlkGDISLCD3or/AGZu+YqXxvuj5X+dHbGeaw7yV5EhMFKsoE5VCDHGeNAftPEZiTeSY9Pz0ofZ2HzKHemzuzM8KbPmIVopN5435HoaOYwyWEFRjzI/dpuSoxrH3RzNB7Ctp85PENCf+ShlA9E36SKrx7mc9YBE+/1motN5G4J3pKlcySZJ+ZmhUqUo6BXUmRHUfjznnQM9nM5jEAm26R346x3rF7e8ZLTiwGTDTRyZYlLlxmURIm4sAeGt62j58vDOKsjdVljgIgn6e4ivkCWTEgHl07UH3fCeH2MQlDyF7pAOlxxAk8PSaJb2SUSGxvE6gzHrf5xfjWb8A+JsOnDstKWG3EjLCjBkaEE6g97G1bj9uZtmVIOkqtNhoYk9qDOf6gw3hmmgNVkz/SIJ66xavneUk1tPGOIViHU/cQIFtb3P0HpSVrZsXNArw+GJinJKGEZl3URup5nhpoJiSdKof2k0zKUlJdi2pSnlMfT6VnnXlrV5i1ZlGxM8jYATp00oDMQlb63HFEEokmSIAkABPPt3ofE4kJCZykJnSxiZnTjQ6VTZIJUdAP7U92fswNALfCVOJJypEEI5TFlK49KD2zMBkKnnRCj/AA0EzkSdSbfEdOg60PjcUVq6VLHY0rNTwmFEZjp+ooOMZW0lxZhI1MekDmeEdazu1dqF5U3S2NEz6yY4/SmTTgxuJSyknyUb6lJneAF/STA960P+6JZ3GkhCOSUi/U8z3oM3gNlvYoeapcA2SVaqA7RauVq0bZChvISqOaQa5QZ5Pi/BJ0aeV13E/ifnQivGbyrMsNo/mIKj7mEj2oTCbOAGlMG8KBwH69zQBv43HuAZ3QB91IDc+raRNAN7HdN8wvM2J176mtGLdqjmoFDPh/7y1HtA/OjmNjsJ1Tm7mZ9zHyoqFcql5SqCbbTSdG0j0Aq0YkD4QB2ArjeAUeHtMVcnZ5/yaAVeKJPGqlOEnSjzhUpkqISOJOnuYFDPY/Dp/wDIFf073/oCKAfyyaqOGJqT222gklKVqgCYAAuYvJke1Kn9uurORpqSdNVE+gAoD2UuBYDKlhZsMiiCfUHStNhcJ5IOY5nTdaySSo9zfjbtNB+D9nPtqdW+AFFAypBEgZpVp0j3q3FqJPOffsfrQWKxJUYOuoOkE8iPpR+AwyQkrVlCUyVEiyQOJMacooTZ2BKjrKbyToBxkxpFJPEm2/NBZZgMpO8R/wCQjQ/0A6DjrQVeJdvqxClpSpXlAgISLJgcSAbkmT0pIliRMcbE6dqIYw4JAlKZteY7k/Wrmk5VAiCRpx7crUFDeDCpuBEQFamTEC3rRTqFzCirdMayBHAXq5eHBBINoFojWx0sBPHjVmDwxW4ETde6CTAkixNtP7UBDe3MWLh8zHEIUeWpTP40KStwkOuLIUMxkqUL3070dsrApWstOKgpSq38ydBqNT1+lV7HcegqSkJSTG+CmxMnLaTyjTrQLXghFlbpTb1m/KIHPlRGD2U47cny0WhRG8R/Knj3MDvTDC4NtneG8u8rVr6DQfXrUnsb19aC5ptpgQ2neiCo3Wr+oj6C1BuvlU37dagW1E3sQbjj7UyZwiWklx0wkX1/VqCvA4Aar05DU87wYrwx/mK8ttAyII3yfjtEJHEAi504VY4g4kFMQ3N4JE8gSOHT5GouLbasOFrW9qCzw7hmMKqFEBTicq1xlAJMiwsBMcuwrm1tlqTa3tHz4/3pFiXVLMxpr/enHh/aboytrHmNi2U6p6pMSOxkdqBdcWgV6tRi/DoUZQoLTpabGxKSADBEix+deoM3h8ARY6i1HN7O7+1K/EmPebxTyUqCRmBjKJGZIUdRe5oRG08RCh5pBiDZII7QBFBtsD4WztKdJUACRCUZjZIVJlSYF+ulewnhjM0XSVBIKgQlAMQEmSStPP5GsWztN0J8srStOYrh5pt6FEAGC8hRTYDTlQ7zqPJS0oTC1LSABErCQrQSTujjwoN9hNiILBfUolMrEJQpyMgClZggyNeANpqnDNoVhhiEBa0KDhGRolIyGDmJVKQSDcJMC5isxs7E4xCQ0y2tIGYplpBKc4AVlWtOZvMAJKSNOdF4TB45CPLzIbSAoIKktlaQsQvIooK0hQ+6oa9TQNsO067hS+3kSQh1cGV5Q0CpSVqChlUUpJSMsXF72zj2IeOH88vAfvQ0UJTBBKFLCpjoRFO8DgQ22ULcCpQpvMlppKwlU5gHMnmgEFQjNEKI0qTTOHQyWcoU2VBZSpKCcwsDmy5tLRMRI4mQx+PjMCXA6pQkQSoibx37U7PhBxWHS80rOciFFOVCchWUhQWVO5xlJifLgmIsZpnhsWJysMieSE8PQWo3H4zGpaIXl8uAFZQjMEggpClAZykGOJAgdKDO4Dw+tAV5q0BKozBNzaeOlapfhVGCaU62ACnJmzDeUFXBQScykzYmEjWJg0he2g44hKCoFKAcogCAbkSBKr8yasf2o+8nItUg5QTkSFKyCEZlBIUuBpmJoJYPHqSqQYVNj317itLtfZzbQWt8eVlMEgAgpCgjOEqMoTxvMjSkGA2QpRnt6X/zV/j3a0s+UpzO6oidMwTOczHDMBANoNgKADxdiFhtTadxsPqZIUN93IAVLBmPKkiAOYvwrP7PaSVBCylsKUkFwpUcgkyYHCDcdKnica46Gy4oqDaA0nohOg0161LD4zyVNuNmFtkEEgEBQMpgQZERrxoDts+H3MMUpdP7wyVIF8qPsLJEghW8QNQBfWpf7clnFhpTyEptLqhuAKQFpMEiNQLkdYqpvE4rEpSESpCFKUkrjKCuCs5iN6SJi/G1zTVCVB4YjEPBx4R8CEIRYQJCUpCrWuLixmgD2tgnCtlDUuJcSShQCckBRB3m1rTAIIMkXGlT2R4UfecCVlKAAVFKQVrISnMoAJgEnLYTxo5zbitwJyoS38CUIQlCd7NZKQEi5JNr8aERth4Ol1CocJUScqb5pCpEZYIJtEUGkw/hhtrEuNMoC3FNKcbClzllcBIhWUFJ3Zk6XNIdqY1IKm0kOEKEujMBYEKSAdU5j8RH2etRQ9iVqJCoJR5ZypSkBFjlCUpAQJvugfOrX8I46srdOZRAlRAkwIk5RvK5qNzxJoB9nYU4ohCQpJQ2cxQkrKznN4kBMBQFyBCeZglYjZiW8SuUoUgKskKOW40mZkE3vqDrQyNus4UqGdMqGVQKA4IkK3klJAukHnamDb7j5zNOIbQpCgSltG+FJgpgoKRKTG6kRJOt6C3YuGaWHUtjzHE5ASkT5ZUVHMqVJSEwhWYlVrc6MwnhFSyr9pUFOMuqTnQNwAi1iQENjIremTm7Uv2W6jAoWhjLvRmBAUDGkhQIJ6n0pcvxDiMzhCwfMUFLCkIWFEGQSFggEE2NA3xYcU4pplpJDS0trSlUJKisN2zEEZ18RpNJsBst7EeYppgLSSUJHmJTkUSkgiVAqgEJ5bw4xVWFx2IlZS64kuKzLKSUqWb6qEEjeNpi9OdiOOMIzeYGmwrMSQk3lJ4gyZQm3TvQJtm7FUs6RGs271a/thtvK3hSkqJu6RujX4ZF/wCqD+Nexm33FKCWCG2xrIBUufvAg2m8AWpQy3mBTmCdSZgTAmJ66AdqCnB7RfYz+U8pGdRUpIiJ5wRAJ6dK7VPkiTJA7j8q5QOtobEadfcdLrhKllUSOPDSYGnpUk7GwnELJPEuK9eNdXPPSoEG99LUFidm4RA+Az1cVf51ch9pv+G2hPYD8poEIvU3cNG7NAW5tZRsD+u1Uu49auPT0rrOA0oxWzMoCrQRPWgCaEyVKhIF9JM6Aak96oyF1SW2kbxN1Emw5nkAL0ZiWBGlF4NIZYKxOZwekaD11PtQcfxaWUhpkEDVROqjzP5UV4ecK1gagzPaL/471m33SVRzpthMQWMO/iNS2mw6ncHzIPpQewuzYPSTHbrXcbtbC4ZNz5ips2iNdLybDvWLxOOeXh2Elc+aVk8JCSBBgaa+9F7O8N5spcUANAlAjXmo3+VAXtDxs+ScmVpHAfER3JtPYCgGUvvKJQhxZJkqPv8AEa0uE2ewzOVsSNTEn3N/pUn8aY6UALfh+UpLjgQeITvH00Av3q9nCYdq6WwpQ+04c57wd0e1VqfJ10qeHw2dUA+9BN/aCjb9e1UJSpR40/wPh4ESVWjNbkPxoZ3bLbZysNgmM2ZwekQDb3NBRg9kKVc7qRcqVYAd647jMO3ZsF9cxu2T7kX9J0pfj8U46f3iyqDASLIHZItQqkwmYFAQ/tl9XwkNJmISkT6kifaKVoxCs6RLjkn4AtRKvYzV2BbU86GhAzA3PCLkjrE/2rXsbNawSd1Odw6rVqdbW0T095oEmyPC6bu4oZUzIa4C8jNBvyy+9NcftgAZUAJEQIgW7DQdKW47aS1a0IhOYwaC4IW7mIPwiT2q/ZuzPMUBIE86MwezAELcJ3W05lR8RETA4UBitrKyJLICGlyAf/LyMn7PpQMH32mDkMqWNUJif+R4drnTSZpLicUt1QKzYCAlNkCNLEm5OtUMLCVZsoVaIWM3T1qGLxnmLG6kKWQkRugHQG0204UBDChvHLPEk6xpwvqQZ7UO6kcI99evStW14YZbKfNU4pUAnKQlJ0JBETliRrxolXhfDKVlSlaF8IXIKiJTOYHdnWBQYotwJHEnhOnevVJhRIt9Y+le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E coli micrograph"/>
          <p:cNvPicPr>
            <a:picLocks noChangeAspect="1"/>
          </p:cNvPicPr>
          <p:nvPr/>
        </p:nvPicPr>
        <p:blipFill>
          <a:blip r:embed="rId9" cstate="print"/>
          <a:stretch>
            <a:fillRect/>
          </a:stretch>
        </p:blipFill>
        <p:spPr>
          <a:xfrm>
            <a:off x="7266794" y="180042"/>
            <a:ext cx="1658131" cy="1394184"/>
          </a:xfrm>
          <a:prstGeom prst="rect">
            <a:avLst/>
          </a:prstGeom>
        </p:spPr>
      </p:pic>
      <p:pic>
        <p:nvPicPr>
          <p:cNvPr id="11" name="~PP3660.WAV">
            <a:hlinkClick r:id="" action="ppaction://media"/>
          </p:cNvPr>
          <p:cNvPicPr>
            <a:picLocks noRot="1" noChangeAspect="1"/>
          </p:cNvPicPr>
          <p:nvPr>
            <a:wavAudioFile r:embed="rId1" name="~PP3660.WAV"/>
          </p:nvPr>
        </p:nvPicPr>
        <p:blipFill>
          <a:blip r:embed="rId10" cstate="print"/>
          <a:stretch>
            <a:fillRect/>
          </a:stretch>
        </p:blipFill>
        <p:spPr>
          <a:xfrm>
            <a:off x="8620125" y="6334125"/>
            <a:ext cx="304800" cy="304800"/>
          </a:xfrm>
          <a:prstGeom prst="rect">
            <a:avLst/>
          </a:prstGeom>
        </p:spPr>
      </p:pic>
    </p:spTree>
  </p:cSld>
  <p:clrMapOvr>
    <a:masterClrMapping/>
  </p:clrMapOvr>
  <p:transition advTm="835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Variables in Protein Production</a:t>
            </a:r>
          </a:p>
        </p:txBody>
      </p:sp>
      <p:sp>
        <p:nvSpPr>
          <p:cNvPr id="166916" name="Rectangle 4"/>
          <p:cNvSpPr>
            <a:spLocks noChangeArrowheads="1"/>
          </p:cNvSpPr>
          <p:nvPr/>
        </p:nvSpPr>
        <p:spPr bwMode="auto">
          <a:xfrm>
            <a:off x="457200" y="1978025"/>
            <a:ext cx="1084263" cy="528638"/>
          </a:xfrm>
          <a:prstGeom prst="rect">
            <a:avLst/>
          </a:prstGeom>
          <a:solidFill>
            <a:schemeClr val="hlink"/>
          </a:solidFill>
          <a:ln w="9525">
            <a:solidFill>
              <a:schemeClr val="hlink"/>
            </a:solidFill>
            <a:miter lim="800000"/>
            <a:headEnd/>
            <a:tailEnd/>
          </a:ln>
          <a:effectLst/>
        </p:spPr>
        <p:txBody>
          <a:bodyPr wrap="none" anchor="ctr">
            <a:spAutoFit/>
          </a:bodyPr>
          <a:lstStyle/>
          <a:p>
            <a:pPr algn="ctr">
              <a:defRPr/>
            </a:pPr>
            <a:r>
              <a:rPr lang="en-US" sz="2800" b="1">
                <a:solidFill>
                  <a:schemeClr val="bg1"/>
                </a:solidFill>
                <a:effectLst>
                  <a:outerShdw blurRad="38100" dist="38100" dir="2700000" algn="tl">
                    <a:srgbClr val="000000"/>
                  </a:outerShdw>
                </a:effectLst>
              </a:rPr>
              <a:t>Gene</a:t>
            </a:r>
          </a:p>
        </p:txBody>
      </p:sp>
      <p:sp>
        <p:nvSpPr>
          <p:cNvPr id="166918" name="Rectangle 6"/>
          <p:cNvSpPr>
            <a:spLocks noChangeArrowheads="1"/>
          </p:cNvSpPr>
          <p:nvPr/>
        </p:nvSpPr>
        <p:spPr bwMode="auto">
          <a:xfrm>
            <a:off x="2470150" y="1978025"/>
            <a:ext cx="1301750" cy="528638"/>
          </a:xfrm>
          <a:prstGeom prst="rect">
            <a:avLst/>
          </a:prstGeom>
          <a:solidFill>
            <a:schemeClr val="hlink"/>
          </a:solidFill>
          <a:ln w="9525">
            <a:solidFill>
              <a:schemeClr val="hlink"/>
            </a:solidFill>
            <a:miter lim="800000"/>
            <a:headEnd/>
            <a:tailEnd/>
          </a:ln>
          <a:effectLst/>
        </p:spPr>
        <p:txBody>
          <a:bodyPr wrap="none" anchor="ctr">
            <a:spAutoFit/>
          </a:bodyPr>
          <a:lstStyle/>
          <a:p>
            <a:pPr algn="ctr">
              <a:defRPr/>
            </a:pPr>
            <a:r>
              <a:rPr lang="en-US" sz="2800" b="1">
                <a:solidFill>
                  <a:schemeClr val="bg1"/>
                </a:solidFill>
                <a:effectLst>
                  <a:outerShdw blurRad="38100" dist="38100" dir="2700000" algn="tl">
                    <a:srgbClr val="000000"/>
                  </a:outerShdw>
                </a:effectLst>
              </a:rPr>
              <a:t>Vector</a:t>
            </a:r>
          </a:p>
        </p:txBody>
      </p:sp>
      <p:sp>
        <p:nvSpPr>
          <p:cNvPr id="166919" name="Rectangle 7"/>
          <p:cNvSpPr>
            <a:spLocks noChangeArrowheads="1"/>
          </p:cNvSpPr>
          <p:nvPr/>
        </p:nvSpPr>
        <p:spPr bwMode="auto">
          <a:xfrm>
            <a:off x="4700588" y="1978025"/>
            <a:ext cx="985837" cy="528638"/>
          </a:xfrm>
          <a:prstGeom prst="rect">
            <a:avLst/>
          </a:prstGeom>
          <a:solidFill>
            <a:schemeClr val="hlink"/>
          </a:solidFill>
          <a:ln w="9525">
            <a:solidFill>
              <a:schemeClr val="hlink"/>
            </a:solidFill>
            <a:miter lim="800000"/>
            <a:headEnd/>
            <a:tailEnd/>
          </a:ln>
          <a:effectLst/>
        </p:spPr>
        <p:txBody>
          <a:bodyPr wrap="none" anchor="ctr">
            <a:spAutoFit/>
          </a:bodyPr>
          <a:lstStyle/>
          <a:p>
            <a:pPr algn="ctr">
              <a:defRPr/>
            </a:pPr>
            <a:r>
              <a:rPr lang="en-US" sz="2800" b="1">
                <a:solidFill>
                  <a:schemeClr val="bg1"/>
                </a:solidFill>
                <a:effectLst>
                  <a:outerShdw blurRad="38100" dist="38100" dir="2700000" algn="tl">
                    <a:srgbClr val="000000"/>
                  </a:outerShdw>
                </a:effectLst>
              </a:rPr>
              <a:t>Host</a:t>
            </a:r>
          </a:p>
        </p:txBody>
      </p:sp>
      <p:sp>
        <p:nvSpPr>
          <p:cNvPr id="166920" name="Rectangle 8"/>
          <p:cNvSpPr>
            <a:spLocks noChangeArrowheads="1"/>
          </p:cNvSpPr>
          <p:nvPr/>
        </p:nvSpPr>
        <p:spPr bwMode="auto">
          <a:xfrm>
            <a:off x="6615113" y="1978025"/>
            <a:ext cx="2071687" cy="528638"/>
          </a:xfrm>
          <a:prstGeom prst="rect">
            <a:avLst/>
          </a:prstGeom>
          <a:solidFill>
            <a:schemeClr val="hlink"/>
          </a:solidFill>
          <a:ln w="9525">
            <a:solidFill>
              <a:schemeClr val="hlink"/>
            </a:solidFill>
            <a:miter lim="800000"/>
            <a:headEnd/>
            <a:tailEnd/>
          </a:ln>
          <a:effectLst/>
        </p:spPr>
        <p:txBody>
          <a:bodyPr wrap="none" anchor="ctr">
            <a:spAutoFit/>
          </a:bodyPr>
          <a:lstStyle/>
          <a:p>
            <a:pPr algn="ctr">
              <a:defRPr/>
            </a:pPr>
            <a:r>
              <a:rPr lang="en-US" sz="2800" b="1">
                <a:solidFill>
                  <a:schemeClr val="bg1"/>
                </a:solidFill>
                <a:effectLst>
                  <a:outerShdw blurRad="38100" dist="38100" dir="2700000" algn="tl">
                    <a:srgbClr val="000000"/>
                  </a:outerShdw>
                </a:effectLst>
              </a:rPr>
              <a:t>Production</a:t>
            </a:r>
          </a:p>
        </p:txBody>
      </p:sp>
      <p:sp>
        <p:nvSpPr>
          <p:cNvPr id="4103" name="Text Box 9"/>
          <p:cNvSpPr txBox="1">
            <a:spLocks noChangeArrowheads="1"/>
          </p:cNvSpPr>
          <p:nvPr/>
        </p:nvSpPr>
        <p:spPr bwMode="auto">
          <a:xfrm>
            <a:off x="508000" y="2727325"/>
            <a:ext cx="1901825" cy="1314450"/>
          </a:xfrm>
          <a:prstGeom prst="rect">
            <a:avLst/>
          </a:prstGeom>
          <a:noFill/>
          <a:ln w="9525">
            <a:noFill/>
            <a:miter lim="800000"/>
            <a:headEnd/>
            <a:tailEnd/>
          </a:ln>
        </p:spPr>
        <p:txBody>
          <a:bodyPr wrap="none">
            <a:spAutoFit/>
          </a:bodyPr>
          <a:lstStyle/>
          <a:p>
            <a:r>
              <a:rPr lang="en-US" sz="1600" b="1"/>
              <a:t>Codon Usage</a:t>
            </a:r>
          </a:p>
          <a:p>
            <a:r>
              <a:rPr lang="en-US" sz="1600" b="1"/>
              <a:t>mRNA Structure</a:t>
            </a:r>
          </a:p>
          <a:p>
            <a:r>
              <a:rPr lang="en-US" sz="1600" b="1"/>
              <a:t>GC Content</a:t>
            </a:r>
          </a:p>
          <a:p>
            <a:r>
              <a:rPr lang="en-US" sz="1600" b="1"/>
              <a:t>Regulatory Motifs</a:t>
            </a:r>
          </a:p>
          <a:p>
            <a:r>
              <a:rPr lang="en-US" sz="1600" b="1"/>
              <a:t>Repeats</a:t>
            </a:r>
          </a:p>
        </p:txBody>
      </p:sp>
      <p:sp>
        <p:nvSpPr>
          <p:cNvPr id="4104" name="Text Box 10"/>
          <p:cNvSpPr txBox="1">
            <a:spLocks noChangeArrowheads="1"/>
          </p:cNvSpPr>
          <p:nvPr/>
        </p:nvSpPr>
        <p:spPr bwMode="auto">
          <a:xfrm>
            <a:off x="2555875" y="2727325"/>
            <a:ext cx="2205038" cy="1314450"/>
          </a:xfrm>
          <a:prstGeom prst="rect">
            <a:avLst/>
          </a:prstGeom>
          <a:noFill/>
          <a:ln w="9525">
            <a:noFill/>
            <a:miter lim="800000"/>
            <a:headEnd/>
            <a:tailEnd/>
          </a:ln>
        </p:spPr>
        <p:txBody>
          <a:bodyPr wrap="none">
            <a:spAutoFit/>
          </a:bodyPr>
          <a:lstStyle/>
          <a:p>
            <a:r>
              <a:rPr lang="en-US" sz="1600" b="1"/>
              <a:t>Replication Origin</a:t>
            </a:r>
          </a:p>
          <a:p>
            <a:r>
              <a:rPr lang="en-US" sz="1600" b="1"/>
              <a:t>Promoters</a:t>
            </a:r>
          </a:p>
          <a:p>
            <a:r>
              <a:rPr lang="en-US" sz="1600" b="1"/>
              <a:t>Ribosome Binding</a:t>
            </a:r>
          </a:p>
          <a:p>
            <a:r>
              <a:rPr lang="en-US" sz="1600" b="1"/>
              <a:t>Regulatory Elements</a:t>
            </a:r>
          </a:p>
          <a:p>
            <a:r>
              <a:rPr lang="en-US" sz="1600" b="1"/>
              <a:t>Terminators</a:t>
            </a:r>
          </a:p>
        </p:txBody>
      </p:sp>
      <p:sp>
        <p:nvSpPr>
          <p:cNvPr id="4105" name="Text Box 11"/>
          <p:cNvSpPr txBox="1">
            <a:spLocks noChangeArrowheads="1"/>
          </p:cNvSpPr>
          <p:nvPr/>
        </p:nvSpPr>
        <p:spPr bwMode="auto">
          <a:xfrm>
            <a:off x="4784725" y="2727325"/>
            <a:ext cx="2114550" cy="1558925"/>
          </a:xfrm>
          <a:prstGeom prst="rect">
            <a:avLst/>
          </a:prstGeom>
          <a:noFill/>
          <a:ln w="9525">
            <a:noFill/>
            <a:miter lim="800000"/>
            <a:headEnd/>
            <a:tailEnd/>
          </a:ln>
        </p:spPr>
        <p:txBody>
          <a:bodyPr wrap="none">
            <a:spAutoFit/>
          </a:bodyPr>
          <a:lstStyle/>
          <a:p>
            <a:r>
              <a:rPr lang="en-US" sz="1600" b="1"/>
              <a:t>Drug Resistance</a:t>
            </a:r>
          </a:p>
          <a:p>
            <a:r>
              <a:rPr lang="en-US" sz="1600" b="1"/>
              <a:t>Protease Deficiency</a:t>
            </a:r>
          </a:p>
          <a:p>
            <a:r>
              <a:rPr lang="en-US" sz="1600" b="1"/>
              <a:t>Redox Environment</a:t>
            </a:r>
          </a:p>
          <a:p>
            <a:r>
              <a:rPr lang="en-US" sz="1600" b="1"/>
              <a:t>Recombination</a:t>
            </a:r>
          </a:p>
          <a:p>
            <a:r>
              <a:rPr lang="en-US" sz="1600" b="1"/>
              <a:t>Polymerases</a:t>
            </a:r>
          </a:p>
          <a:p>
            <a:r>
              <a:rPr lang="en-US" sz="1600" b="1"/>
              <a:t>Chaperonins</a:t>
            </a:r>
          </a:p>
        </p:txBody>
      </p:sp>
      <p:sp>
        <p:nvSpPr>
          <p:cNvPr id="4106" name="Text Box 12"/>
          <p:cNvSpPr txBox="1">
            <a:spLocks noChangeArrowheads="1"/>
          </p:cNvSpPr>
          <p:nvPr/>
        </p:nvSpPr>
        <p:spPr bwMode="auto">
          <a:xfrm>
            <a:off x="7038975" y="2727325"/>
            <a:ext cx="1778000" cy="1803400"/>
          </a:xfrm>
          <a:prstGeom prst="rect">
            <a:avLst/>
          </a:prstGeom>
          <a:noFill/>
          <a:ln w="9525">
            <a:noFill/>
            <a:miter lim="800000"/>
            <a:headEnd/>
            <a:tailEnd/>
          </a:ln>
        </p:spPr>
        <p:txBody>
          <a:bodyPr wrap="none">
            <a:spAutoFit/>
          </a:bodyPr>
          <a:lstStyle/>
          <a:p>
            <a:r>
              <a:rPr lang="en-US" sz="1600" b="1"/>
              <a:t>Temperature</a:t>
            </a:r>
          </a:p>
          <a:p>
            <a:r>
              <a:rPr lang="en-US" sz="1600" b="1"/>
              <a:t>Carbon Source</a:t>
            </a:r>
          </a:p>
          <a:p>
            <a:r>
              <a:rPr lang="en-US" sz="1600" b="1"/>
              <a:t>Nitrogen Source</a:t>
            </a:r>
          </a:p>
          <a:p>
            <a:r>
              <a:rPr lang="en-US" sz="1600" b="1"/>
              <a:t>Micro-nutrients</a:t>
            </a:r>
          </a:p>
          <a:p>
            <a:r>
              <a:rPr lang="en-US" sz="1600" b="1"/>
              <a:t>Aeration</a:t>
            </a:r>
          </a:p>
          <a:p>
            <a:r>
              <a:rPr lang="en-US" sz="1600" b="1"/>
              <a:t>pH</a:t>
            </a:r>
          </a:p>
          <a:p>
            <a:r>
              <a:rPr lang="en-US" sz="1600" b="1"/>
              <a:t>Metabolic Waste</a:t>
            </a:r>
          </a:p>
        </p:txBody>
      </p:sp>
      <p:cxnSp>
        <p:nvCxnSpPr>
          <p:cNvPr id="4107" name="AutoShape 13"/>
          <p:cNvCxnSpPr>
            <a:cxnSpLocks noChangeShapeType="1"/>
            <a:stCxn id="166916" idx="3"/>
            <a:endCxn id="166918" idx="1"/>
          </p:cNvCxnSpPr>
          <p:nvPr/>
        </p:nvCxnSpPr>
        <p:spPr bwMode="auto">
          <a:xfrm>
            <a:off x="1541463" y="2243138"/>
            <a:ext cx="928687" cy="0"/>
          </a:xfrm>
          <a:prstGeom prst="straightConnector1">
            <a:avLst/>
          </a:prstGeom>
          <a:noFill/>
          <a:ln w="38100">
            <a:solidFill>
              <a:schemeClr val="hlink"/>
            </a:solidFill>
            <a:round/>
            <a:headEnd/>
            <a:tailEnd type="triangle" w="med" len="med"/>
          </a:ln>
        </p:spPr>
      </p:cxnSp>
      <p:cxnSp>
        <p:nvCxnSpPr>
          <p:cNvPr id="4108" name="AutoShape 14"/>
          <p:cNvCxnSpPr>
            <a:cxnSpLocks noChangeShapeType="1"/>
            <a:stCxn id="166918" idx="3"/>
            <a:endCxn id="166919" idx="1"/>
          </p:cNvCxnSpPr>
          <p:nvPr/>
        </p:nvCxnSpPr>
        <p:spPr bwMode="auto">
          <a:xfrm>
            <a:off x="3771900" y="2243138"/>
            <a:ext cx="928688" cy="0"/>
          </a:xfrm>
          <a:prstGeom prst="straightConnector1">
            <a:avLst/>
          </a:prstGeom>
          <a:noFill/>
          <a:ln w="38100">
            <a:solidFill>
              <a:schemeClr val="hlink"/>
            </a:solidFill>
            <a:round/>
            <a:headEnd/>
            <a:tailEnd type="triangle" w="med" len="med"/>
          </a:ln>
        </p:spPr>
      </p:cxnSp>
      <p:cxnSp>
        <p:nvCxnSpPr>
          <p:cNvPr id="4109" name="AutoShape 15"/>
          <p:cNvCxnSpPr>
            <a:cxnSpLocks noChangeShapeType="1"/>
            <a:stCxn id="166919" idx="3"/>
            <a:endCxn id="166920" idx="1"/>
          </p:cNvCxnSpPr>
          <p:nvPr/>
        </p:nvCxnSpPr>
        <p:spPr bwMode="auto">
          <a:xfrm>
            <a:off x="5686425" y="2243138"/>
            <a:ext cx="928688" cy="0"/>
          </a:xfrm>
          <a:prstGeom prst="straightConnector1">
            <a:avLst/>
          </a:prstGeom>
          <a:noFill/>
          <a:ln w="38100">
            <a:solidFill>
              <a:schemeClr val="hlink"/>
            </a:solidFill>
            <a:round/>
            <a:headEnd/>
            <a:tailEnd type="triangle" w="med" len="med"/>
          </a:ln>
        </p:spPr>
      </p:cxnSp>
      <p:sp>
        <p:nvSpPr>
          <p:cNvPr id="4110" name="Text Box 16"/>
          <p:cNvSpPr txBox="1">
            <a:spLocks noChangeArrowheads="1"/>
          </p:cNvSpPr>
          <p:nvPr/>
        </p:nvSpPr>
        <p:spPr bwMode="auto">
          <a:xfrm>
            <a:off x="415925" y="5341938"/>
            <a:ext cx="5795963" cy="274637"/>
          </a:xfrm>
          <a:prstGeom prst="rect">
            <a:avLst/>
          </a:prstGeom>
          <a:noFill/>
          <a:ln w="9525">
            <a:noFill/>
            <a:miter lim="800000"/>
            <a:headEnd/>
            <a:tailEnd/>
          </a:ln>
        </p:spPr>
        <p:txBody>
          <a:bodyPr wrap="none">
            <a:spAutoFit/>
          </a:bodyPr>
          <a:lstStyle/>
          <a:p>
            <a:r>
              <a:rPr lang="en-US" sz="1200"/>
              <a:t>Adapted from Gustafsson et al 2012. Protein Expression and Purification. 83:37-46.</a:t>
            </a:r>
          </a:p>
        </p:txBody>
      </p:sp>
      <p:pic>
        <p:nvPicPr>
          <p:cNvPr id="18" name="~PP3873.WAV">
            <a:hlinkClick r:id="" action="ppaction://media"/>
          </p:cNvPr>
          <p:cNvPicPr>
            <a:picLocks noRot="1" noChangeAspect="1"/>
          </p:cNvPicPr>
          <p:nvPr>
            <a:wavAudioFile r:embed="rId1" name="~PP3873.WAV"/>
          </p:nvPr>
        </p:nvPicPr>
        <p:blipFill>
          <a:blip r:embed="rId4" cstate="print"/>
          <a:stretch>
            <a:fillRect/>
          </a:stretch>
        </p:blipFill>
        <p:spPr>
          <a:xfrm>
            <a:off x="8620125" y="6334125"/>
            <a:ext cx="304800" cy="304800"/>
          </a:xfrm>
          <a:prstGeom prst="rect">
            <a:avLst/>
          </a:prstGeom>
        </p:spPr>
      </p:pic>
    </p:spTree>
  </p:cSld>
  <p:clrMapOvr>
    <a:masterClrMapping/>
  </p:clrMapOvr>
  <p:transition advTm="753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Variables in Protein Purification</a:t>
            </a:r>
          </a:p>
        </p:txBody>
      </p:sp>
      <p:sp>
        <p:nvSpPr>
          <p:cNvPr id="5123" name="Rectangle 16"/>
          <p:cNvSpPr>
            <a:spLocks noGrp="1" noChangeArrowheads="1"/>
          </p:cNvSpPr>
          <p:nvPr>
            <p:ph type="body" sz="half" idx="2"/>
          </p:nvPr>
        </p:nvSpPr>
        <p:spPr>
          <a:xfrm>
            <a:off x="457200" y="3697288"/>
            <a:ext cx="8229600" cy="2187575"/>
          </a:xfrm>
        </p:spPr>
        <p:txBody>
          <a:bodyPr/>
          <a:lstStyle/>
          <a:p>
            <a:pPr eaLnBrk="1" hangingPunct="1"/>
            <a:r>
              <a:rPr lang="en-US" sz="2400" smtClean="0"/>
              <a:t>Empirical science</a:t>
            </a:r>
          </a:p>
          <a:p>
            <a:pPr eaLnBrk="1" hangingPunct="1"/>
            <a:r>
              <a:rPr lang="en-US" sz="2400" smtClean="0"/>
              <a:t>Highly interconnected</a:t>
            </a:r>
          </a:p>
          <a:p>
            <a:pPr eaLnBrk="1" hangingPunct="1"/>
            <a:r>
              <a:rPr lang="en-US" sz="2400" smtClean="0"/>
              <a:t>Choice of host-vector system</a:t>
            </a:r>
          </a:p>
          <a:p>
            <a:pPr lvl="1" eaLnBrk="1" hangingPunct="1"/>
            <a:r>
              <a:rPr lang="en-US" sz="2000" smtClean="0"/>
              <a:t>Type of extraction process</a:t>
            </a:r>
          </a:p>
          <a:p>
            <a:pPr lvl="1" eaLnBrk="1" hangingPunct="1"/>
            <a:r>
              <a:rPr lang="en-US" sz="2000" smtClean="0"/>
              <a:t>Post-translational modifications</a:t>
            </a:r>
          </a:p>
        </p:txBody>
      </p:sp>
      <p:sp>
        <p:nvSpPr>
          <p:cNvPr id="169988" name="Rectangle 4"/>
          <p:cNvSpPr>
            <a:spLocks noChangeArrowheads="1"/>
          </p:cNvSpPr>
          <p:nvPr/>
        </p:nvSpPr>
        <p:spPr bwMode="auto">
          <a:xfrm>
            <a:off x="673100" y="1597025"/>
            <a:ext cx="1935163" cy="528638"/>
          </a:xfrm>
          <a:prstGeom prst="rect">
            <a:avLst/>
          </a:prstGeom>
          <a:solidFill>
            <a:schemeClr val="hlink"/>
          </a:solidFill>
          <a:ln w="9525">
            <a:solidFill>
              <a:schemeClr val="hlink"/>
            </a:solidFill>
            <a:miter lim="800000"/>
            <a:headEnd/>
            <a:tailEnd/>
          </a:ln>
          <a:effectLst/>
        </p:spPr>
        <p:txBody>
          <a:bodyPr wrap="none" anchor="ctr">
            <a:spAutoFit/>
          </a:bodyPr>
          <a:lstStyle/>
          <a:p>
            <a:pPr algn="ctr">
              <a:defRPr/>
            </a:pPr>
            <a:r>
              <a:rPr lang="en-US" sz="2800" b="1">
                <a:solidFill>
                  <a:schemeClr val="bg1"/>
                </a:solidFill>
                <a:effectLst>
                  <a:outerShdw blurRad="38100" dist="38100" dir="2700000" algn="tl">
                    <a:srgbClr val="000000"/>
                  </a:outerShdw>
                </a:effectLst>
              </a:rPr>
              <a:t>Extraction</a:t>
            </a:r>
          </a:p>
        </p:txBody>
      </p:sp>
      <p:sp>
        <p:nvSpPr>
          <p:cNvPr id="169989" name="Rectangle 5"/>
          <p:cNvSpPr>
            <a:spLocks noChangeArrowheads="1"/>
          </p:cNvSpPr>
          <p:nvPr/>
        </p:nvSpPr>
        <p:spPr bwMode="auto">
          <a:xfrm>
            <a:off x="3486150" y="1597025"/>
            <a:ext cx="2151063" cy="528638"/>
          </a:xfrm>
          <a:prstGeom prst="rect">
            <a:avLst/>
          </a:prstGeom>
          <a:solidFill>
            <a:schemeClr val="hlink"/>
          </a:solidFill>
          <a:ln w="9525">
            <a:solidFill>
              <a:schemeClr val="hlink"/>
            </a:solidFill>
            <a:miter lim="800000"/>
            <a:headEnd/>
            <a:tailEnd/>
          </a:ln>
          <a:effectLst/>
        </p:spPr>
        <p:txBody>
          <a:bodyPr wrap="none" anchor="ctr">
            <a:spAutoFit/>
          </a:bodyPr>
          <a:lstStyle/>
          <a:p>
            <a:pPr algn="ctr">
              <a:defRPr/>
            </a:pPr>
            <a:r>
              <a:rPr lang="en-US" sz="2800" b="1">
                <a:solidFill>
                  <a:schemeClr val="bg1"/>
                </a:solidFill>
                <a:effectLst>
                  <a:outerShdw blurRad="38100" dist="38100" dir="2700000" algn="tl">
                    <a:srgbClr val="000000"/>
                  </a:outerShdw>
                </a:effectLst>
              </a:rPr>
              <a:t>Purification</a:t>
            </a:r>
          </a:p>
        </p:txBody>
      </p:sp>
      <p:sp>
        <p:nvSpPr>
          <p:cNvPr id="169990" name="Rectangle 6"/>
          <p:cNvSpPr>
            <a:spLocks noChangeArrowheads="1"/>
          </p:cNvSpPr>
          <p:nvPr/>
        </p:nvSpPr>
        <p:spPr bwMode="auto">
          <a:xfrm>
            <a:off x="6391275" y="1597025"/>
            <a:ext cx="2289175" cy="528638"/>
          </a:xfrm>
          <a:prstGeom prst="rect">
            <a:avLst/>
          </a:prstGeom>
          <a:solidFill>
            <a:schemeClr val="hlink"/>
          </a:solidFill>
          <a:ln w="9525">
            <a:solidFill>
              <a:schemeClr val="hlink"/>
            </a:solidFill>
            <a:miter lim="800000"/>
            <a:headEnd/>
            <a:tailEnd/>
          </a:ln>
          <a:effectLst/>
        </p:spPr>
        <p:txBody>
          <a:bodyPr wrap="none" anchor="ctr">
            <a:spAutoFit/>
          </a:bodyPr>
          <a:lstStyle/>
          <a:p>
            <a:pPr algn="ctr">
              <a:defRPr/>
            </a:pPr>
            <a:r>
              <a:rPr lang="en-US" sz="2800" b="1">
                <a:solidFill>
                  <a:schemeClr val="bg1"/>
                </a:solidFill>
                <a:effectLst>
                  <a:outerShdw blurRad="38100" dist="38100" dir="2700000" algn="tl">
                    <a:srgbClr val="000000"/>
                  </a:outerShdw>
                </a:effectLst>
              </a:rPr>
              <a:t>Stabilization</a:t>
            </a:r>
          </a:p>
        </p:txBody>
      </p:sp>
      <p:sp>
        <p:nvSpPr>
          <p:cNvPr id="5127" name="Text Box 8"/>
          <p:cNvSpPr txBox="1">
            <a:spLocks noChangeArrowheads="1"/>
          </p:cNvSpPr>
          <p:nvPr/>
        </p:nvSpPr>
        <p:spPr bwMode="auto">
          <a:xfrm>
            <a:off x="723900" y="2346325"/>
            <a:ext cx="2351088" cy="825500"/>
          </a:xfrm>
          <a:prstGeom prst="rect">
            <a:avLst/>
          </a:prstGeom>
          <a:noFill/>
          <a:ln w="9525">
            <a:noFill/>
            <a:miter lim="800000"/>
            <a:headEnd/>
            <a:tailEnd/>
          </a:ln>
        </p:spPr>
        <p:txBody>
          <a:bodyPr wrap="none">
            <a:spAutoFit/>
          </a:bodyPr>
          <a:lstStyle/>
          <a:p>
            <a:r>
              <a:rPr lang="en-US" sz="1600" b="1"/>
              <a:t>Intra- or Extracellular</a:t>
            </a:r>
          </a:p>
          <a:p>
            <a:r>
              <a:rPr lang="en-US" sz="1600" b="1"/>
              <a:t>Host contaminants</a:t>
            </a:r>
          </a:p>
          <a:p>
            <a:r>
              <a:rPr lang="en-US" sz="1600" b="1"/>
              <a:t>Process contaminants</a:t>
            </a:r>
          </a:p>
        </p:txBody>
      </p:sp>
      <p:sp>
        <p:nvSpPr>
          <p:cNvPr id="5128" name="Text Box 9"/>
          <p:cNvSpPr txBox="1">
            <a:spLocks noChangeArrowheads="1"/>
          </p:cNvSpPr>
          <p:nvPr/>
        </p:nvSpPr>
        <p:spPr bwMode="auto">
          <a:xfrm>
            <a:off x="3584575" y="2346325"/>
            <a:ext cx="2997200" cy="1558925"/>
          </a:xfrm>
          <a:prstGeom prst="rect">
            <a:avLst/>
          </a:prstGeom>
          <a:noFill/>
          <a:ln w="9525">
            <a:noFill/>
            <a:miter lim="800000"/>
            <a:headEnd/>
            <a:tailEnd/>
          </a:ln>
        </p:spPr>
        <p:txBody>
          <a:bodyPr wrap="none">
            <a:spAutoFit/>
          </a:bodyPr>
          <a:lstStyle/>
          <a:p>
            <a:r>
              <a:rPr lang="en-US" sz="1600" b="1"/>
              <a:t>Physical-chemical properties</a:t>
            </a:r>
          </a:p>
          <a:p>
            <a:r>
              <a:rPr lang="en-US" sz="1600" b="1"/>
              <a:t>Specifications</a:t>
            </a:r>
          </a:p>
          <a:p>
            <a:r>
              <a:rPr lang="en-US" sz="1600" b="1"/>
              <a:t>Protein stability</a:t>
            </a:r>
          </a:p>
          <a:p>
            <a:r>
              <a:rPr lang="en-US" sz="1600" b="1"/>
              <a:t>Protein-protein interactions</a:t>
            </a:r>
          </a:p>
          <a:p>
            <a:r>
              <a:rPr lang="en-US" sz="1600" b="1"/>
              <a:t>Means of measuring</a:t>
            </a:r>
          </a:p>
          <a:p>
            <a:r>
              <a:rPr lang="en-US" sz="1600" b="1"/>
              <a:t>Host contaminants</a:t>
            </a:r>
          </a:p>
        </p:txBody>
      </p:sp>
      <p:sp>
        <p:nvSpPr>
          <p:cNvPr id="5129" name="Text Box 10"/>
          <p:cNvSpPr txBox="1">
            <a:spLocks noChangeArrowheads="1"/>
          </p:cNvSpPr>
          <p:nvPr/>
        </p:nvSpPr>
        <p:spPr bwMode="auto">
          <a:xfrm>
            <a:off x="6473825" y="2346325"/>
            <a:ext cx="2351088" cy="581025"/>
          </a:xfrm>
          <a:prstGeom prst="rect">
            <a:avLst/>
          </a:prstGeom>
          <a:noFill/>
          <a:ln w="9525">
            <a:noFill/>
            <a:miter lim="800000"/>
            <a:headEnd/>
            <a:tailEnd/>
          </a:ln>
        </p:spPr>
        <p:txBody>
          <a:bodyPr wrap="none">
            <a:spAutoFit/>
          </a:bodyPr>
          <a:lstStyle/>
          <a:p>
            <a:r>
              <a:rPr lang="en-US" sz="1600" b="1"/>
              <a:t>Degradation pathways</a:t>
            </a:r>
          </a:p>
          <a:p>
            <a:r>
              <a:rPr lang="en-US" sz="1600" b="1"/>
              <a:t>Trace inhibitors</a:t>
            </a:r>
          </a:p>
        </p:txBody>
      </p:sp>
      <p:cxnSp>
        <p:nvCxnSpPr>
          <p:cNvPr id="5130" name="AutoShape 12"/>
          <p:cNvCxnSpPr>
            <a:cxnSpLocks noChangeShapeType="1"/>
            <a:stCxn id="169988" idx="3"/>
            <a:endCxn id="169989" idx="1"/>
          </p:cNvCxnSpPr>
          <p:nvPr/>
        </p:nvCxnSpPr>
        <p:spPr bwMode="auto">
          <a:xfrm>
            <a:off x="2608263" y="1862138"/>
            <a:ext cx="877887" cy="0"/>
          </a:xfrm>
          <a:prstGeom prst="straightConnector1">
            <a:avLst/>
          </a:prstGeom>
          <a:noFill/>
          <a:ln w="38100">
            <a:solidFill>
              <a:schemeClr val="hlink"/>
            </a:solidFill>
            <a:round/>
            <a:headEnd/>
            <a:tailEnd type="triangle" w="med" len="med"/>
          </a:ln>
        </p:spPr>
      </p:cxnSp>
      <p:cxnSp>
        <p:nvCxnSpPr>
          <p:cNvPr id="5131" name="AutoShape 13"/>
          <p:cNvCxnSpPr>
            <a:cxnSpLocks noChangeShapeType="1"/>
            <a:stCxn id="169989" idx="3"/>
            <a:endCxn id="169990" idx="1"/>
          </p:cNvCxnSpPr>
          <p:nvPr/>
        </p:nvCxnSpPr>
        <p:spPr bwMode="auto">
          <a:xfrm>
            <a:off x="5637213" y="1862138"/>
            <a:ext cx="754062" cy="0"/>
          </a:xfrm>
          <a:prstGeom prst="straightConnector1">
            <a:avLst/>
          </a:prstGeom>
          <a:noFill/>
          <a:ln w="38100">
            <a:solidFill>
              <a:schemeClr val="hlink"/>
            </a:solidFill>
            <a:round/>
            <a:headEnd/>
            <a:tailEnd type="triangle" w="med" len="med"/>
          </a:ln>
        </p:spPr>
      </p:cxnSp>
      <p:pic>
        <p:nvPicPr>
          <p:cNvPr id="15" name="~PP3928.WAV">
            <a:hlinkClick r:id="" action="ppaction://media"/>
          </p:cNvPr>
          <p:cNvPicPr>
            <a:picLocks noRot="1" noChangeAspect="1"/>
          </p:cNvPicPr>
          <p:nvPr>
            <a:wavAudioFile r:embed="rId1" name="~PP3928.WAV"/>
          </p:nvPr>
        </p:nvPicPr>
        <p:blipFill>
          <a:blip r:embed="rId4" cstate="print"/>
          <a:stretch>
            <a:fillRect/>
          </a:stretch>
        </p:blipFill>
        <p:spPr>
          <a:xfrm>
            <a:off x="8620125" y="6334125"/>
            <a:ext cx="304800" cy="304800"/>
          </a:xfrm>
          <a:prstGeom prst="rect">
            <a:avLst/>
          </a:prstGeom>
        </p:spPr>
      </p:pic>
    </p:spTree>
  </p:cSld>
  <p:clrMapOvr>
    <a:masterClrMapping/>
  </p:clrMapOvr>
  <p:transition advTm="27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i="1" smtClean="0"/>
              <a:t>E. coli</a:t>
            </a:r>
            <a:r>
              <a:rPr lang="en-US" smtClean="0"/>
              <a:t> Expression Vectors</a:t>
            </a:r>
            <a:endParaRPr lang="en-US" i="1" smtClean="0"/>
          </a:p>
        </p:txBody>
      </p:sp>
      <p:sp>
        <p:nvSpPr>
          <p:cNvPr id="6147" name="Rectangle 36"/>
          <p:cNvSpPr>
            <a:spLocks noGrp="1" noChangeArrowheads="1"/>
          </p:cNvSpPr>
          <p:nvPr>
            <p:ph type="body" idx="1"/>
          </p:nvPr>
        </p:nvSpPr>
        <p:spPr>
          <a:xfrm>
            <a:off x="457200" y="1524000"/>
            <a:ext cx="8229600" cy="4525963"/>
          </a:xfrm>
        </p:spPr>
        <p:txBody>
          <a:bodyPr/>
          <a:lstStyle/>
          <a:p>
            <a:pPr eaLnBrk="1" hangingPunct="1">
              <a:lnSpc>
                <a:spcPct val="90000"/>
              </a:lnSpc>
            </a:pPr>
            <a:r>
              <a:rPr lang="en-US" sz="2800" dirty="0" smtClean="0"/>
              <a:t>Inducible, </a:t>
            </a:r>
            <a:r>
              <a:rPr lang="en-US" sz="2800" dirty="0" err="1" smtClean="0"/>
              <a:t>cytoplasmic</a:t>
            </a:r>
            <a:r>
              <a:rPr lang="en-US" sz="2800" dirty="0" smtClean="0"/>
              <a:t> accumulation</a:t>
            </a:r>
          </a:p>
          <a:p>
            <a:pPr lvl="1" eaLnBrk="1" hangingPunct="1">
              <a:lnSpc>
                <a:spcPct val="90000"/>
              </a:lnSpc>
            </a:pPr>
            <a:r>
              <a:rPr lang="en-US" sz="2400" dirty="0" smtClean="0"/>
              <a:t>Lac </a:t>
            </a:r>
            <a:r>
              <a:rPr lang="en-US" sz="2400" dirty="0" err="1" smtClean="0"/>
              <a:t>Operon</a:t>
            </a:r>
            <a:r>
              <a:rPr lang="en-US" sz="2400" dirty="0" smtClean="0"/>
              <a:t>: promoters, T7, T5, </a:t>
            </a:r>
            <a:r>
              <a:rPr lang="en-US" sz="2400" i="1" dirty="0" err="1" smtClean="0"/>
              <a:t>tac</a:t>
            </a:r>
            <a:r>
              <a:rPr lang="en-US" sz="2400" dirty="0" smtClean="0"/>
              <a:t>, </a:t>
            </a:r>
            <a:r>
              <a:rPr lang="en-US" sz="2400" i="1" dirty="0" err="1" smtClean="0"/>
              <a:t>trc</a:t>
            </a:r>
            <a:r>
              <a:rPr lang="en-US" sz="2400" i="1" dirty="0" smtClean="0"/>
              <a:t>, </a:t>
            </a:r>
            <a:r>
              <a:rPr lang="en-US" sz="2400" i="1" dirty="0" err="1" smtClean="0"/>
              <a:t>lacP</a:t>
            </a:r>
            <a:endParaRPr lang="en-US" sz="2400" dirty="0" smtClean="0"/>
          </a:p>
          <a:p>
            <a:pPr lvl="1" eaLnBrk="1" hangingPunct="1">
              <a:lnSpc>
                <a:spcPct val="90000"/>
              </a:lnSpc>
            </a:pPr>
            <a:r>
              <a:rPr lang="en-US" sz="2400" dirty="0" err="1" smtClean="0"/>
              <a:t>Arabinose</a:t>
            </a:r>
            <a:r>
              <a:rPr lang="en-US" sz="2400" dirty="0" smtClean="0"/>
              <a:t> </a:t>
            </a:r>
            <a:r>
              <a:rPr lang="en-US" sz="2400" dirty="0" err="1" smtClean="0"/>
              <a:t>Operon</a:t>
            </a:r>
            <a:endParaRPr lang="en-US" sz="2400" dirty="0" smtClean="0"/>
          </a:p>
          <a:p>
            <a:pPr lvl="1" eaLnBrk="1" hangingPunct="1">
              <a:lnSpc>
                <a:spcPct val="90000"/>
              </a:lnSpc>
            </a:pPr>
            <a:r>
              <a:rPr lang="en-US" sz="2400" dirty="0" smtClean="0"/>
              <a:t>Tryptophan </a:t>
            </a:r>
            <a:r>
              <a:rPr lang="en-US" sz="2400" dirty="0" err="1" smtClean="0"/>
              <a:t>Operon</a:t>
            </a:r>
            <a:endParaRPr lang="en-US" sz="2400" dirty="0" smtClean="0"/>
          </a:p>
          <a:p>
            <a:pPr lvl="1" eaLnBrk="1" hangingPunct="1">
              <a:lnSpc>
                <a:spcPct val="90000"/>
              </a:lnSpc>
            </a:pPr>
            <a:r>
              <a:rPr lang="en-US" sz="2400" dirty="0" smtClean="0"/>
              <a:t>Lambda Repressor</a:t>
            </a:r>
          </a:p>
          <a:p>
            <a:pPr eaLnBrk="1" hangingPunct="1">
              <a:lnSpc>
                <a:spcPct val="90000"/>
              </a:lnSpc>
            </a:pPr>
            <a:r>
              <a:rPr lang="en-US" sz="2800" dirty="0" smtClean="0"/>
              <a:t>With Affinity Tags</a:t>
            </a:r>
          </a:p>
          <a:p>
            <a:pPr lvl="1" eaLnBrk="1" hangingPunct="1">
              <a:lnSpc>
                <a:spcPct val="90000"/>
              </a:lnSpc>
            </a:pPr>
            <a:r>
              <a:rPr lang="en-US" sz="2400" dirty="0" smtClean="0"/>
              <a:t>His, </a:t>
            </a:r>
            <a:r>
              <a:rPr lang="en-US" sz="2400" dirty="0" err="1" smtClean="0"/>
              <a:t>MalE</a:t>
            </a:r>
            <a:r>
              <a:rPr lang="en-US" sz="2400" dirty="0" smtClean="0"/>
              <a:t>, GST, </a:t>
            </a:r>
            <a:r>
              <a:rPr lang="en-US" sz="2400" dirty="0" err="1" smtClean="0"/>
              <a:t>Trx</a:t>
            </a:r>
            <a:r>
              <a:rPr lang="en-US" sz="2400" dirty="0" smtClean="0"/>
              <a:t>, Flag, and others</a:t>
            </a:r>
          </a:p>
          <a:p>
            <a:pPr eaLnBrk="1" hangingPunct="1">
              <a:lnSpc>
                <a:spcPct val="90000"/>
              </a:lnSpc>
            </a:pPr>
            <a:r>
              <a:rPr lang="en-US" sz="2800" dirty="0" err="1" smtClean="0"/>
              <a:t>Periplasmic</a:t>
            </a:r>
            <a:r>
              <a:rPr lang="en-US" sz="2800" dirty="0" smtClean="0"/>
              <a:t> Expression</a:t>
            </a:r>
          </a:p>
          <a:p>
            <a:pPr lvl="1" eaLnBrk="1" hangingPunct="1">
              <a:lnSpc>
                <a:spcPct val="90000"/>
              </a:lnSpc>
            </a:pPr>
            <a:r>
              <a:rPr lang="en-US" sz="2400" dirty="0" smtClean="0"/>
              <a:t>Signal Sequences: </a:t>
            </a:r>
            <a:r>
              <a:rPr lang="en-US" sz="2400" dirty="0" err="1" smtClean="0"/>
              <a:t>OmpA</a:t>
            </a:r>
            <a:r>
              <a:rPr lang="en-US" sz="2400" dirty="0" smtClean="0"/>
              <a:t>, </a:t>
            </a:r>
            <a:r>
              <a:rPr lang="en-US" sz="2400" dirty="0" err="1" smtClean="0"/>
              <a:t>PelB</a:t>
            </a:r>
            <a:r>
              <a:rPr lang="en-US" sz="2400" dirty="0" smtClean="0"/>
              <a:t>, </a:t>
            </a:r>
            <a:r>
              <a:rPr lang="en-US" sz="2400" dirty="0" err="1" smtClean="0"/>
              <a:t>SpA</a:t>
            </a:r>
            <a:r>
              <a:rPr lang="en-US" sz="2400" dirty="0" smtClean="0"/>
              <a:t>, </a:t>
            </a:r>
            <a:r>
              <a:rPr lang="en-US" sz="2400" dirty="0" err="1" smtClean="0"/>
              <a:t>PhoA</a:t>
            </a:r>
            <a:r>
              <a:rPr lang="en-US" sz="2400" dirty="0" smtClean="0"/>
              <a:t>, and others</a:t>
            </a:r>
            <a:endParaRPr lang="en-US" sz="2400" i="1" dirty="0" smtClean="0"/>
          </a:p>
        </p:txBody>
      </p:sp>
      <p:pic>
        <p:nvPicPr>
          <p:cNvPr id="5" name="~PP1913.WAV">
            <a:hlinkClick r:id="" action="ppaction://media"/>
          </p:cNvPr>
          <p:cNvPicPr>
            <a:picLocks noRot="1" noChangeAspect="1"/>
          </p:cNvPicPr>
          <p:nvPr>
            <a:wavAudioFile r:embed="rId1" name="~PP1913.WAV"/>
          </p:nvPr>
        </p:nvPicPr>
        <p:blipFill>
          <a:blip r:embed="rId4" cstate="print"/>
          <a:stretch>
            <a:fillRect/>
          </a:stretch>
        </p:blipFill>
        <p:spPr>
          <a:xfrm>
            <a:off x="8620125" y="6334125"/>
            <a:ext cx="304800" cy="304800"/>
          </a:xfrm>
          <a:prstGeom prst="rect">
            <a:avLst/>
          </a:prstGeom>
        </p:spPr>
      </p:pic>
    </p:spTree>
  </p:cSld>
  <p:clrMapOvr>
    <a:masterClrMapping/>
  </p:clrMapOvr>
  <p:transition advTm="106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The History of LB Broths</a:t>
            </a:r>
          </a:p>
        </p:txBody>
      </p:sp>
      <p:sp>
        <p:nvSpPr>
          <p:cNvPr id="7171" name="Content Placeholder 2"/>
          <p:cNvSpPr>
            <a:spLocks noGrp="1"/>
          </p:cNvSpPr>
          <p:nvPr>
            <p:ph idx="1"/>
          </p:nvPr>
        </p:nvSpPr>
        <p:spPr>
          <a:xfrm>
            <a:off x="457200" y="1358900"/>
            <a:ext cx="8229600" cy="4525963"/>
          </a:xfrm>
        </p:spPr>
        <p:txBody>
          <a:bodyPr/>
          <a:lstStyle/>
          <a:p>
            <a:pPr eaLnBrk="1" hangingPunct="1"/>
            <a:r>
              <a:rPr lang="en-US" sz="2400" dirty="0" smtClean="0"/>
              <a:t>Originally developed in the 1950’s to cultivate </a:t>
            </a:r>
            <a:r>
              <a:rPr lang="en-US" sz="2400" i="1" dirty="0" smtClean="0"/>
              <a:t>E. coli.</a:t>
            </a:r>
          </a:p>
          <a:p>
            <a:pPr eaLnBrk="1" hangingPunct="1"/>
            <a:r>
              <a:rPr lang="en-US" sz="2400" dirty="0" smtClean="0"/>
              <a:t>Comes in three variations</a:t>
            </a:r>
          </a:p>
          <a:p>
            <a:pPr lvl="1" eaLnBrk="1" hangingPunct="1"/>
            <a:r>
              <a:rPr lang="en-US" sz="2000" dirty="0" smtClean="0"/>
              <a:t>Miller, Lennox and Luria</a:t>
            </a:r>
          </a:p>
          <a:p>
            <a:pPr lvl="1" eaLnBrk="1" hangingPunct="1"/>
            <a:r>
              <a:rPr lang="en-US" sz="2000" dirty="0" smtClean="0"/>
              <a:t>Differ in </a:t>
            </a:r>
            <a:r>
              <a:rPr lang="en-US" sz="2000" dirty="0" err="1" smtClean="0"/>
              <a:t>NaCl</a:t>
            </a:r>
            <a:r>
              <a:rPr lang="en-US" sz="2000" dirty="0" smtClean="0"/>
              <a:t> content: 10, 5 and 0.5 g/L, respectively</a:t>
            </a:r>
          </a:p>
          <a:p>
            <a:pPr eaLnBrk="1" hangingPunct="1"/>
            <a:r>
              <a:rPr lang="en-US" sz="2400" dirty="0" smtClean="0"/>
              <a:t>Period in time when optimum growth conditions were not known.</a:t>
            </a:r>
          </a:p>
          <a:p>
            <a:pPr eaLnBrk="1" hangingPunct="1"/>
            <a:r>
              <a:rPr lang="en-US" sz="2400" dirty="0" smtClean="0"/>
              <a:t>Long before recombinant proteins were produced in </a:t>
            </a:r>
            <a:r>
              <a:rPr lang="en-US" sz="2400" i="1" dirty="0" smtClean="0"/>
              <a:t>E. coli</a:t>
            </a:r>
            <a:r>
              <a:rPr lang="en-US" sz="2400" dirty="0" smtClean="0"/>
              <a:t>.</a:t>
            </a:r>
          </a:p>
          <a:p>
            <a:pPr eaLnBrk="1" hangingPunct="1"/>
            <a:r>
              <a:rPr lang="en-US" sz="2400" dirty="0" smtClean="0"/>
              <a:t>And they worked for the physiological and genetic experiments of the time.</a:t>
            </a:r>
          </a:p>
          <a:p>
            <a:pPr eaLnBrk="1" hangingPunct="1"/>
            <a:r>
              <a:rPr lang="en-US" sz="2400" i="1" dirty="0" smtClean="0"/>
              <a:t>However, ….</a:t>
            </a:r>
          </a:p>
        </p:txBody>
      </p:sp>
      <p:pic>
        <p:nvPicPr>
          <p:cNvPr id="5" name="~PP1951.WAV">
            <a:hlinkClick r:id="" action="ppaction://media"/>
          </p:cNvPr>
          <p:cNvPicPr>
            <a:picLocks noRot="1" noChangeAspect="1"/>
          </p:cNvPicPr>
          <p:nvPr>
            <a:wavAudioFile r:embed="rId1" name="~PP1951.WAV"/>
          </p:nvPr>
        </p:nvPicPr>
        <p:blipFill>
          <a:blip r:embed="rId3" cstate="print"/>
          <a:stretch>
            <a:fillRect/>
          </a:stretch>
        </p:blipFill>
        <p:spPr>
          <a:xfrm>
            <a:off x="8620125" y="6334125"/>
            <a:ext cx="304800" cy="304800"/>
          </a:xfrm>
          <a:prstGeom prst="rect">
            <a:avLst/>
          </a:prstGeom>
        </p:spPr>
      </p:pic>
    </p:spTree>
  </p:cSld>
  <p:clrMapOvr>
    <a:masterClrMapping/>
  </p:clrMapOvr>
  <p:transition advTm="44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LB Broths</a:t>
            </a:r>
            <a:endParaRPr lang="en-US" dirty="0"/>
          </a:p>
        </p:txBody>
      </p:sp>
      <p:sp>
        <p:nvSpPr>
          <p:cNvPr id="4" name="Content Placeholder 3"/>
          <p:cNvSpPr>
            <a:spLocks noGrp="1"/>
          </p:cNvSpPr>
          <p:nvPr>
            <p:ph sz="half" idx="1"/>
          </p:nvPr>
        </p:nvSpPr>
        <p:spPr>
          <a:xfrm>
            <a:off x="457200" y="1600201"/>
            <a:ext cx="4038600" cy="2026919"/>
          </a:xfrm>
        </p:spPr>
        <p:txBody>
          <a:bodyPr/>
          <a:lstStyle/>
          <a:p>
            <a:r>
              <a:rPr lang="en-US" sz="2400" dirty="0" smtClean="0"/>
              <a:t>Have no added carbon source.</a:t>
            </a:r>
          </a:p>
          <a:p>
            <a:r>
              <a:rPr lang="en-US" sz="2400" dirty="0" smtClean="0"/>
              <a:t>Are not buffered.</a:t>
            </a:r>
          </a:p>
          <a:p>
            <a:r>
              <a:rPr lang="en-US" sz="2400" dirty="0" smtClean="0"/>
              <a:t>No added phosphate, sulfate, or potassium</a:t>
            </a:r>
          </a:p>
          <a:p>
            <a:pPr>
              <a:buNone/>
            </a:pPr>
            <a:endParaRPr lang="en-US" dirty="0"/>
          </a:p>
        </p:txBody>
      </p:sp>
      <p:graphicFrame>
        <p:nvGraphicFramePr>
          <p:cNvPr id="6" name="Content Placeholder 5"/>
          <p:cNvGraphicFramePr>
            <a:graphicFrameLocks noGrp="1"/>
          </p:cNvGraphicFramePr>
          <p:nvPr>
            <p:ph sz="half" idx="2"/>
          </p:nvPr>
        </p:nvGraphicFramePr>
        <p:xfrm>
          <a:off x="4648200" y="1600200"/>
          <a:ext cx="4038600" cy="2026920"/>
        </p:xfrm>
        <a:graphic>
          <a:graphicData uri="http://schemas.openxmlformats.org/drawingml/2006/table">
            <a:tbl>
              <a:tblPr firstRow="1" bandRow="1">
                <a:tableStyleId>{5C22544A-7EE6-4342-B048-85BDC9FD1C3A}</a:tableStyleId>
              </a:tblPr>
              <a:tblGrid>
                <a:gridCol w="2298700"/>
                <a:gridCol w="1739900"/>
              </a:tblGrid>
              <a:tr h="370840">
                <a:tc gridSpan="2">
                  <a:txBody>
                    <a:bodyPr/>
                    <a:lstStyle/>
                    <a:p>
                      <a:pPr algn="ctr"/>
                      <a:r>
                        <a:rPr lang="en-US" dirty="0" smtClean="0">
                          <a:solidFill>
                            <a:schemeClr val="tx1"/>
                          </a:solidFill>
                        </a:rPr>
                        <a:t>Composition of LB Broths</a:t>
                      </a:r>
                      <a:endParaRPr lang="en-US" dirty="0">
                        <a:solidFill>
                          <a:schemeClr val="tx1"/>
                        </a:solidFill>
                      </a:endParaRPr>
                    </a:p>
                  </a:txBody>
                  <a:tcPr/>
                </a:tc>
                <a:tc hMerge="1">
                  <a:txBody>
                    <a:bodyPr/>
                    <a:lstStyle/>
                    <a:p>
                      <a:endParaRPr lang="en-US" dirty="0"/>
                    </a:p>
                  </a:txBody>
                  <a:tcPr/>
                </a:tc>
              </a:tr>
              <a:tr h="370840">
                <a:tc>
                  <a:txBody>
                    <a:bodyPr/>
                    <a:lstStyle/>
                    <a:p>
                      <a:r>
                        <a:rPr lang="en-US" dirty="0" smtClean="0"/>
                        <a:t>Yeast Extract</a:t>
                      </a:r>
                      <a:endParaRPr lang="en-US" dirty="0"/>
                    </a:p>
                  </a:txBody>
                  <a:tcPr/>
                </a:tc>
                <a:tc>
                  <a:txBody>
                    <a:bodyPr/>
                    <a:lstStyle/>
                    <a:p>
                      <a:r>
                        <a:rPr lang="en-US" dirty="0" smtClean="0"/>
                        <a:t>5 g/L</a:t>
                      </a:r>
                      <a:endParaRPr lang="en-US" dirty="0"/>
                    </a:p>
                  </a:txBody>
                  <a:tcPr/>
                </a:tc>
              </a:tr>
              <a:tr h="370840">
                <a:tc>
                  <a:txBody>
                    <a:bodyPr/>
                    <a:lstStyle/>
                    <a:p>
                      <a:r>
                        <a:rPr lang="en-US" dirty="0" smtClean="0"/>
                        <a:t>Casein </a:t>
                      </a:r>
                      <a:r>
                        <a:rPr lang="en-US" dirty="0" err="1" smtClean="0"/>
                        <a:t>Hydrolysate</a:t>
                      </a:r>
                      <a:endParaRPr lang="en-US" dirty="0"/>
                    </a:p>
                  </a:txBody>
                  <a:tcPr/>
                </a:tc>
                <a:tc>
                  <a:txBody>
                    <a:bodyPr/>
                    <a:lstStyle/>
                    <a:p>
                      <a:r>
                        <a:rPr lang="en-US" dirty="0" smtClean="0"/>
                        <a:t>10 g/L</a:t>
                      </a:r>
                      <a:endParaRPr lang="en-US" dirty="0"/>
                    </a:p>
                  </a:txBody>
                  <a:tcPr/>
                </a:tc>
              </a:tr>
              <a:tr h="370840">
                <a:tc>
                  <a:txBody>
                    <a:bodyPr/>
                    <a:lstStyle/>
                    <a:p>
                      <a:r>
                        <a:rPr lang="en-US" dirty="0" err="1" smtClean="0"/>
                        <a:t>NaCl</a:t>
                      </a:r>
                      <a:endParaRPr lang="en-US" dirty="0"/>
                    </a:p>
                  </a:txBody>
                  <a:tcPr/>
                </a:tc>
                <a:tc>
                  <a:txBody>
                    <a:bodyPr/>
                    <a:lstStyle/>
                    <a:p>
                      <a:r>
                        <a:rPr lang="en-US" dirty="0" smtClean="0"/>
                        <a:t>10 g/L (Miller)</a:t>
                      </a:r>
                    </a:p>
                    <a:p>
                      <a:r>
                        <a:rPr lang="en-US" dirty="0" smtClean="0"/>
                        <a:t>5 g/L (Lennox)</a:t>
                      </a:r>
                    </a:p>
                    <a:p>
                      <a:r>
                        <a:rPr lang="en-US" dirty="0" smtClean="0"/>
                        <a:t>0.5 g/L (Luria)</a:t>
                      </a:r>
                      <a:endParaRPr lang="en-US" dirty="0"/>
                    </a:p>
                  </a:txBody>
                  <a:tcPr/>
                </a:tc>
              </a:tr>
            </a:tbl>
          </a:graphicData>
        </a:graphic>
      </p:graphicFrame>
      <p:sp>
        <p:nvSpPr>
          <p:cNvPr id="7" name="TextBox 6"/>
          <p:cNvSpPr txBox="1"/>
          <p:nvPr/>
        </p:nvSpPr>
        <p:spPr>
          <a:xfrm>
            <a:off x="457200" y="3873500"/>
            <a:ext cx="8229600" cy="1569660"/>
          </a:xfrm>
          <a:prstGeom prst="rect">
            <a:avLst/>
          </a:prstGeom>
          <a:noFill/>
        </p:spPr>
        <p:txBody>
          <a:bodyPr wrap="square" rtlCol="0">
            <a:spAutoFit/>
          </a:bodyPr>
          <a:lstStyle/>
          <a:p>
            <a:pPr algn="ctr"/>
            <a:r>
              <a:rPr lang="en-US" sz="3200" b="1" i="1" dirty="0" smtClean="0">
                <a:solidFill>
                  <a:srgbClr val="C00000"/>
                </a:solidFill>
              </a:rPr>
              <a:t>Not designed or intended for production of recombinant proteins.</a:t>
            </a:r>
          </a:p>
          <a:p>
            <a:endParaRPr lang="en-US" sz="3200" dirty="0">
              <a:solidFill>
                <a:srgbClr val="C00000"/>
              </a:solidFill>
            </a:endParaRPr>
          </a:p>
        </p:txBody>
      </p:sp>
      <p:pic>
        <p:nvPicPr>
          <p:cNvPr id="9" name="~PP2830.WAV">
            <a:hlinkClick r:id="" action="ppaction://media"/>
          </p:cNvPr>
          <p:cNvPicPr>
            <a:picLocks noRot="1" noChangeAspect="1"/>
          </p:cNvPicPr>
          <p:nvPr>
            <a:wavAudioFile r:embed="rId1" name="~PP2830.WAV"/>
          </p:nvPr>
        </p:nvPicPr>
        <p:blipFill>
          <a:blip r:embed="rId3" cstate="print"/>
          <a:stretch>
            <a:fillRect/>
          </a:stretch>
        </p:blipFill>
        <p:spPr>
          <a:xfrm>
            <a:off x="8620125" y="6334125"/>
            <a:ext cx="304800" cy="304800"/>
          </a:xfrm>
          <a:prstGeom prst="rect">
            <a:avLst/>
          </a:prstGeom>
        </p:spPr>
      </p:pic>
    </p:spTree>
  </p:cSld>
  <p:clrMapOvr>
    <a:masterClrMapping/>
  </p:clrMapOvr>
  <p:transition advTm="784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Better Media Formulations</a:t>
            </a:r>
          </a:p>
        </p:txBody>
      </p:sp>
      <p:graphicFrame>
        <p:nvGraphicFramePr>
          <p:cNvPr id="4" name="Content Placeholder 3"/>
          <p:cNvGraphicFramePr>
            <a:graphicFrameLocks noGrp="1"/>
          </p:cNvGraphicFramePr>
          <p:nvPr>
            <p:ph sz="half" idx="1"/>
          </p:nvPr>
        </p:nvGraphicFramePr>
        <p:xfrm>
          <a:off x="457200" y="1600200"/>
          <a:ext cx="4038600" cy="408432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en-US" sz="2000" dirty="0" smtClean="0">
                          <a:solidFill>
                            <a:schemeClr val="tx1"/>
                          </a:solidFill>
                        </a:rPr>
                        <a:t>Biomass</a:t>
                      </a:r>
                      <a:r>
                        <a:rPr lang="en-US" sz="2000" baseline="0" dirty="0" smtClean="0">
                          <a:solidFill>
                            <a:schemeClr val="tx1"/>
                          </a:solidFill>
                        </a:rPr>
                        <a:t> yield of </a:t>
                      </a:r>
                      <a:r>
                        <a:rPr lang="en-US" sz="2000" i="1" baseline="0" dirty="0" smtClean="0">
                          <a:solidFill>
                            <a:schemeClr val="tx1"/>
                          </a:solidFill>
                        </a:rPr>
                        <a:t>E. coli </a:t>
                      </a:r>
                      <a:r>
                        <a:rPr lang="en-US" sz="2000" i="0" baseline="0" dirty="0" smtClean="0">
                          <a:solidFill>
                            <a:schemeClr val="tx1"/>
                          </a:solidFill>
                        </a:rPr>
                        <a:t>grown</a:t>
                      </a:r>
                      <a:r>
                        <a:rPr lang="en-US" sz="2000" baseline="0" dirty="0" smtClean="0">
                          <a:solidFill>
                            <a:schemeClr val="tx1"/>
                          </a:solidFill>
                        </a:rPr>
                        <a:t> in six different medium.</a:t>
                      </a:r>
                      <a:endParaRPr lang="en-US" sz="2000" dirty="0">
                        <a:solidFill>
                          <a:schemeClr val="tx1"/>
                        </a:solidFill>
                      </a:endParaRPr>
                    </a:p>
                  </a:txBody>
                  <a:tcPr marL="73429" marR="73429"/>
                </a:tc>
                <a:tc hMerge="1">
                  <a:txBody>
                    <a:bodyPr/>
                    <a:lstStyle/>
                    <a:p>
                      <a:pPr algn="ctr"/>
                      <a:endParaRPr lang="en-US" dirty="0">
                        <a:solidFill>
                          <a:schemeClr val="tx1"/>
                        </a:solidFill>
                      </a:endParaRPr>
                    </a:p>
                  </a:txBody>
                  <a:tcPr/>
                </a:tc>
              </a:tr>
              <a:tr h="370840">
                <a:tc>
                  <a:txBody>
                    <a:bodyPr/>
                    <a:lstStyle/>
                    <a:p>
                      <a:pPr algn="ctr"/>
                      <a:r>
                        <a:rPr lang="en-US" dirty="0" smtClean="0">
                          <a:solidFill>
                            <a:schemeClr val="tx1"/>
                          </a:solidFill>
                        </a:rPr>
                        <a:t>Medium </a:t>
                      </a:r>
                      <a:endParaRPr lang="en-US" dirty="0">
                        <a:solidFill>
                          <a:schemeClr val="tx1"/>
                        </a:solidFill>
                      </a:endParaRPr>
                    </a:p>
                  </a:txBody>
                  <a:tcPr marL="73429" marR="73429"/>
                </a:tc>
                <a:tc>
                  <a:txBody>
                    <a:bodyPr/>
                    <a:lstStyle/>
                    <a:p>
                      <a:pPr algn="ctr"/>
                      <a:r>
                        <a:rPr lang="en-US" dirty="0" smtClean="0">
                          <a:solidFill>
                            <a:schemeClr val="tx1"/>
                          </a:solidFill>
                        </a:rPr>
                        <a:t>Biomass Yield (g/L)</a:t>
                      </a:r>
                      <a:endParaRPr lang="en-US" dirty="0">
                        <a:solidFill>
                          <a:schemeClr val="tx1"/>
                        </a:solidFill>
                      </a:endParaRPr>
                    </a:p>
                  </a:txBody>
                  <a:tcPr marL="73429" marR="73429"/>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LB (Miller) Broth</a:t>
                      </a:r>
                    </a:p>
                  </a:txBody>
                  <a:tcPr marL="73429" marR="73429"/>
                </a:tc>
                <a:tc>
                  <a:txBody>
                    <a:bodyPr/>
                    <a:lstStyle/>
                    <a:p>
                      <a:pPr algn="ctr"/>
                      <a:r>
                        <a:rPr lang="en-US" dirty="0" smtClean="0"/>
                        <a:t>10</a:t>
                      </a:r>
                      <a:endParaRPr lang="en-US" dirty="0"/>
                    </a:p>
                  </a:txBody>
                  <a:tcPr marL="73429" marR="73429"/>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Glucose M9Y</a:t>
                      </a:r>
                    </a:p>
                  </a:txBody>
                  <a:tcPr marL="73429" marR="73429"/>
                </a:tc>
                <a:tc>
                  <a:txBody>
                    <a:bodyPr/>
                    <a:lstStyle/>
                    <a:p>
                      <a:pPr algn="ctr"/>
                      <a:r>
                        <a:rPr lang="en-US" dirty="0" smtClean="0"/>
                        <a:t>16</a:t>
                      </a:r>
                      <a:endParaRPr lang="en-US" dirty="0"/>
                    </a:p>
                  </a:txBody>
                  <a:tcPr marL="73429" marR="73429"/>
                </a:tc>
              </a:tr>
              <a:tr h="370840">
                <a:tc>
                  <a:txBody>
                    <a:bodyPr/>
                    <a:lstStyle/>
                    <a:p>
                      <a:r>
                        <a:rPr lang="en-US" dirty="0" smtClean="0"/>
                        <a:t>Hyper Broth™</a:t>
                      </a:r>
                      <a:endParaRPr lang="en-US" dirty="0"/>
                    </a:p>
                  </a:txBody>
                  <a:tcPr marL="73429" marR="73429"/>
                </a:tc>
                <a:tc>
                  <a:txBody>
                    <a:bodyPr/>
                    <a:lstStyle/>
                    <a:p>
                      <a:pPr algn="ctr"/>
                      <a:r>
                        <a:rPr lang="en-US" dirty="0" smtClean="0"/>
                        <a:t>36</a:t>
                      </a:r>
                      <a:endParaRPr lang="en-US" dirty="0"/>
                    </a:p>
                  </a:txBody>
                  <a:tcPr marL="73429" marR="73429"/>
                </a:tc>
              </a:tr>
              <a:tr h="370840">
                <a:tc>
                  <a:txBody>
                    <a:bodyPr/>
                    <a:lstStyle/>
                    <a:p>
                      <a:r>
                        <a:rPr lang="en-US" dirty="0" smtClean="0"/>
                        <a:t>Power Broth™</a:t>
                      </a:r>
                      <a:endParaRPr lang="en-US" dirty="0"/>
                    </a:p>
                  </a:txBody>
                  <a:tcPr marL="73429" marR="73429"/>
                </a:tc>
                <a:tc>
                  <a:txBody>
                    <a:bodyPr/>
                    <a:lstStyle/>
                    <a:p>
                      <a:pPr algn="ctr"/>
                      <a:r>
                        <a:rPr lang="en-US" dirty="0" smtClean="0"/>
                        <a:t>24</a:t>
                      </a:r>
                      <a:endParaRPr lang="en-US" dirty="0"/>
                    </a:p>
                  </a:txBody>
                  <a:tcPr marL="73429" marR="73429"/>
                </a:tc>
              </a:tr>
              <a:tr h="370840">
                <a:tc>
                  <a:txBody>
                    <a:bodyPr/>
                    <a:lstStyle/>
                    <a:p>
                      <a:r>
                        <a:rPr lang="en-US" dirty="0" smtClean="0"/>
                        <a:t>Superior Broth™</a:t>
                      </a:r>
                      <a:endParaRPr lang="en-US" dirty="0"/>
                    </a:p>
                  </a:txBody>
                  <a:tcPr marL="73429" marR="73429"/>
                </a:tc>
                <a:tc>
                  <a:txBody>
                    <a:bodyPr/>
                    <a:lstStyle/>
                    <a:p>
                      <a:pPr algn="ctr"/>
                      <a:r>
                        <a:rPr lang="en-US" dirty="0" smtClean="0"/>
                        <a:t>18</a:t>
                      </a:r>
                      <a:endParaRPr lang="en-US" dirty="0"/>
                    </a:p>
                  </a:txBody>
                  <a:tcPr marL="73429" marR="73429"/>
                </a:tc>
              </a:tr>
              <a:tr h="370840">
                <a:tc>
                  <a:txBody>
                    <a:bodyPr/>
                    <a:lstStyle/>
                    <a:p>
                      <a:r>
                        <a:rPr lang="en-US" dirty="0" smtClean="0"/>
                        <a:t>Turbo Broth™</a:t>
                      </a:r>
                      <a:endParaRPr lang="en-US" dirty="0"/>
                    </a:p>
                  </a:txBody>
                  <a:tcPr marL="73429" marR="73429"/>
                </a:tc>
                <a:tc>
                  <a:txBody>
                    <a:bodyPr/>
                    <a:lstStyle/>
                    <a:p>
                      <a:pPr algn="ctr"/>
                      <a:r>
                        <a:rPr lang="en-US" dirty="0" smtClean="0"/>
                        <a:t>30</a:t>
                      </a:r>
                      <a:endParaRPr lang="en-US" dirty="0"/>
                    </a:p>
                  </a:txBody>
                  <a:tcPr marL="73429" marR="73429"/>
                </a:tc>
              </a:tr>
              <a:tr h="370840">
                <a:tc gridSpan="2">
                  <a:txBody>
                    <a:bodyPr/>
                    <a:lstStyle/>
                    <a:p>
                      <a:r>
                        <a:rPr lang="en-US" sz="1400" i="1" dirty="0" smtClean="0"/>
                        <a:t>E.</a:t>
                      </a:r>
                      <a:r>
                        <a:rPr lang="en-US" sz="1400" i="1" baseline="0" dirty="0" smtClean="0"/>
                        <a:t> coli</a:t>
                      </a:r>
                      <a:r>
                        <a:rPr lang="en-US" sz="1400" i="0" baseline="0" dirty="0" smtClean="0"/>
                        <a:t> strain JM109 was grown in 100 ml shake-flask cultures in each medium at 37ºC for 16 h.</a:t>
                      </a:r>
                      <a:endParaRPr lang="en-US" sz="1400" i="1" dirty="0"/>
                    </a:p>
                  </a:txBody>
                  <a:tcPr marL="73429" marR="73429"/>
                </a:tc>
                <a:tc hMerge="1">
                  <a:txBody>
                    <a:bodyPr/>
                    <a:lstStyle/>
                    <a:p>
                      <a:pPr algn="ctr"/>
                      <a:endParaRPr lang="en-US" dirty="0"/>
                    </a:p>
                  </a:txBody>
                  <a:tcPr/>
                </a:tc>
              </a:tr>
            </a:tbl>
          </a:graphicData>
        </a:graphic>
      </p:graphicFrame>
      <p:sp>
        <p:nvSpPr>
          <p:cNvPr id="5" name="Content Placeholder 4"/>
          <p:cNvSpPr>
            <a:spLocks noGrp="1"/>
          </p:cNvSpPr>
          <p:nvPr>
            <p:ph sz="half" idx="2"/>
          </p:nvPr>
        </p:nvSpPr>
        <p:spPr/>
        <p:txBody>
          <a:bodyPr/>
          <a:lstStyle/>
          <a:p>
            <a:r>
              <a:rPr lang="en-US" dirty="0" smtClean="0"/>
              <a:t>Not all proteins express well in </a:t>
            </a:r>
            <a:r>
              <a:rPr lang="en-US" i="1" dirty="0" smtClean="0"/>
              <a:t>E. coli.</a:t>
            </a:r>
            <a:endParaRPr lang="en-US" dirty="0" smtClean="0"/>
          </a:p>
          <a:p>
            <a:r>
              <a:rPr lang="en-US" dirty="0" smtClean="0"/>
              <a:t>20 years of helping clients overcome this limitation.</a:t>
            </a:r>
          </a:p>
          <a:p>
            <a:r>
              <a:rPr lang="en-US" dirty="0" smtClean="0"/>
              <a:t>Discovered that the carbon and nitrogen source can make a big difference.</a:t>
            </a:r>
            <a:endParaRPr lang="en-US" dirty="0"/>
          </a:p>
        </p:txBody>
      </p:sp>
      <p:pic>
        <p:nvPicPr>
          <p:cNvPr id="7" name="~PP3542.WAV">
            <a:hlinkClick r:id="" action="ppaction://media"/>
          </p:cNvPr>
          <p:cNvPicPr>
            <a:picLocks noRot="1" noChangeAspect="1"/>
          </p:cNvPicPr>
          <p:nvPr>
            <a:wavAudioFile r:embed="rId1" name="~PP3542.WAV"/>
          </p:nvPr>
        </p:nvPicPr>
        <p:blipFill>
          <a:blip r:embed="rId3" cstate="print"/>
          <a:stretch>
            <a:fillRect/>
          </a:stretch>
        </p:blipFill>
        <p:spPr>
          <a:xfrm>
            <a:off x="8620125" y="6334125"/>
            <a:ext cx="304800" cy="304800"/>
          </a:xfrm>
          <a:prstGeom prst="rect">
            <a:avLst/>
          </a:prstGeom>
        </p:spPr>
      </p:pic>
    </p:spTree>
  </p:cSld>
  <p:clrMapOvr>
    <a:masterClrMapping/>
  </p:clrMapOvr>
  <p:transition advTm="41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dirty="0" smtClean="0"/>
              <a:t>Medium Composition</a:t>
            </a:r>
            <a:br>
              <a:rPr lang="en-US" sz="4000" dirty="0" smtClean="0"/>
            </a:br>
            <a:r>
              <a:rPr lang="en-US" sz="4000" i="1" dirty="0" smtClean="0"/>
              <a:t>Makes a Difference</a:t>
            </a:r>
          </a:p>
        </p:txBody>
      </p:sp>
      <p:pic>
        <p:nvPicPr>
          <p:cNvPr id="10243" name="Picture 6" descr="http://www.athenaes.com/images/techni1.jpg"/>
          <p:cNvPicPr>
            <a:picLocks noChangeAspect="1" noChangeArrowheads="1"/>
          </p:cNvPicPr>
          <p:nvPr/>
        </p:nvPicPr>
        <p:blipFill>
          <a:blip r:embed="rId4" cstate="print"/>
          <a:srcRect/>
          <a:stretch>
            <a:fillRect/>
          </a:stretch>
        </p:blipFill>
        <p:spPr bwMode="auto">
          <a:xfrm>
            <a:off x="914400" y="1774825"/>
            <a:ext cx="7313613" cy="2011363"/>
          </a:xfrm>
          <a:prstGeom prst="rect">
            <a:avLst/>
          </a:prstGeom>
          <a:noFill/>
          <a:ln w="9525">
            <a:noFill/>
            <a:miter lim="800000"/>
            <a:headEnd/>
            <a:tailEnd/>
          </a:ln>
        </p:spPr>
      </p:pic>
      <p:sp>
        <p:nvSpPr>
          <p:cNvPr id="10244" name="Text Box 7"/>
          <p:cNvSpPr txBox="1">
            <a:spLocks noChangeArrowheads="1"/>
          </p:cNvSpPr>
          <p:nvPr/>
        </p:nvSpPr>
        <p:spPr bwMode="auto">
          <a:xfrm>
            <a:off x="914400" y="4038600"/>
            <a:ext cx="7313613" cy="1187450"/>
          </a:xfrm>
          <a:prstGeom prst="rect">
            <a:avLst/>
          </a:prstGeom>
          <a:noFill/>
          <a:ln w="9525">
            <a:noFill/>
            <a:miter lim="800000"/>
            <a:headEnd/>
            <a:tailEnd/>
          </a:ln>
        </p:spPr>
        <p:txBody>
          <a:bodyPr>
            <a:spAutoFit/>
          </a:bodyPr>
          <a:lstStyle/>
          <a:p>
            <a:pPr>
              <a:spcBef>
                <a:spcPct val="50000"/>
              </a:spcBef>
            </a:pPr>
            <a:r>
              <a:rPr lang="en-US" sz="1200" b="1"/>
              <a:t>Figure.</a:t>
            </a:r>
            <a:r>
              <a:rPr lang="en-US" sz="1200"/>
              <a:t>  SDS-PAGE analysis of total protein from each strain in Table 1. Samples were prepared as described in the Materials and Methods section. Panel A - reference strain without a recombinant protein; Panel B to G - MalE, GST, GFP, I278, TesA, LypA, respectively. Arrows denote the location of the respective protein. Marker proteins are shown to the left and right of each set of cellular proteins. From left to right in each panel are samples from cells grown in LB (Miller), Glucose M9Y, Hyper Broth™, Power Broth™, Superior Broth™ and Turbo Broth™. </a:t>
            </a:r>
          </a:p>
        </p:txBody>
      </p:sp>
      <p:sp>
        <p:nvSpPr>
          <p:cNvPr id="10245" name="Text Box 8"/>
          <p:cNvSpPr txBox="1">
            <a:spLocks noChangeArrowheads="1"/>
          </p:cNvSpPr>
          <p:nvPr/>
        </p:nvSpPr>
        <p:spPr bwMode="auto">
          <a:xfrm>
            <a:off x="1978025" y="1774825"/>
            <a:ext cx="717550" cy="366713"/>
          </a:xfrm>
          <a:prstGeom prst="rect">
            <a:avLst/>
          </a:prstGeom>
          <a:solidFill>
            <a:schemeClr val="bg1"/>
          </a:solidFill>
          <a:ln w="9525">
            <a:noFill/>
            <a:miter lim="800000"/>
            <a:headEnd/>
            <a:tailEnd/>
          </a:ln>
        </p:spPr>
        <p:txBody>
          <a:bodyPr wrap="none">
            <a:spAutoFit/>
          </a:bodyPr>
          <a:lstStyle/>
          <a:p>
            <a:r>
              <a:rPr lang="en-US" b="1"/>
              <a:t>MalE</a:t>
            </a:r>
          </a:p>
        </p:txBody>
      </p:sp>
      <p:sp>
        <p:nvSpPr>
          <p:cNvPr id="10246" name="Text Box 9"/>
          <p:cNvSpPr txBox="1">
            <a:spLocks noChangeArrowheads="1"/>
          </p:cNvSpPr>
          <p:nvPr/>
        </p:nvSpPr>
        <p:spPr bwMode="auto">
          <a:xfrm>
            <a:off x="3184525" y="1774825"/>
            <a:ext cx="654050" cy="366713"/>
          </a:xfrm>
          <a:prstGeom prst="rect">
            <a:avLst/>
          </a:prstGeom>
          <a:solidFill>
            <a:schemeClr val="bg1"/>
          </a:solidFill>
          <a:ln w="9525">
            <a:noFill/>
            <a:miter lim="800000"/>
            <a:headEnd/>
            <a:tailEnd/>
          </a:ln>
        </p:spPr>
        <p:txBody>
          <a:bodyPr wrap="none">
            <a:spAutoFit/>
          </a:bodyPr>
          <a:lstStyle/>
          <a:p>
            <a:r>
              <a:rPr lang="en-US" b="1"/>
              <a:t>GST</a:t>
            </a:r>
          </a:p>
        </p:txBody>
      </p:sp>
      <p:sp>
        <p:nvSpPr>
          <p:cNvPr id="10247" name="Text Box 10"/>
          <p:cNvSpPr txBox="1">
            <a:spLocks noChangeArrowheads="1"/>
          </p:cNvSpPr>
          <p:nvPr/>
        </p:nvSpPr>
        <p:spPr bwMode="auto">
          <a:xfrm>
            <a:off x="4060825" y="1774825"/>
            <a:ext cx="654050" cy="366713"/>
          </a:xfrm>
          <a:prstGeom prst="rect">
            <a:avLst/>
          </a:prstGeom>
          <a:solidFill>
            <a:schemeClr val="bg1"/>
          </a:solidFill>
          <a:ln w="9525">
            <a:noFill/>
            <a:miter lim="800000"/>
            <a:headEnd/>
            <a:tailEnd/>
          </a:ln>
        </p:spPr>
        <p:txBody>
          <a:bodyPr wrap="none">
            <a:spAutoFit/>
          </a:bodyPr>
          <a:lstStyle/>
          <a:p>
            <a:r>
              <a:rPr lang="en-US" b="1"/>
              <a:t>GFP</a:t>
            </a:r>
          </a:p>
        </p:txBody>
      </p:sp>
      <p:sp>
        <p:nvSpPr>
          <p:cNvPr id="10248" name="Text Box 11"/>
          <p:cNvSpPr txBox="1">
            <a:spLocks noChangeArrowheads="1"/>
          </p:cNvSpPr>
          <p:nvPr/>
        </p:nvSpPr>
        <p:spPr bwMode="auto">
          <a:xfrm>
            <a:off x="5191125" y="1774825"/>
            <a:ext cx="679450" cy="366713"/>
          </a:xfrm>
          <a:prstGeom prst="rect">
            <a:avLst/>
          </a:prstGeom>
          <a:solidFill>
            <a:schemeClr val="bg1"/>
          </a:solidFill>
          <a:ln w="9525">
            <a:noFill/>
            <a:miter lim="800000"/>
            <a:headEnd/>
            <a:tailEnd/>
          </a:ln>
        </p:spPr>
        <p:txBody>
          <a:bodyPr wrap="none">
            <a:spAutoFit/>
          </a:bodyPr>
          <a:lstStyle/>
          <a:p>
            <a:r>
              <a:rPr lang="en-US" b="1"/>
              <a:t>I27O</a:t>
            </a:r>
          </a:p>
        </p:txBody>
      </p:sp>
      <p:sp>
        <p:nvSpPr>
          <p:cNvPr id="10249" name="Text Box 12"/>
          <p:cNvSpPr txBox="1">
            <a:spLocks noChangeArrowheads="1"/>
          </p:cNvSpPr>
          <p:nvPr/>
        </p:nvSpPr>
        <p:spPr bwMode="auto">
          <a:xfrm>
            <a:off x="6207125" y="1774825"/>
            <a:ext cx="742950" cy="366713"/>
          </a:xfrm>
          <a:prstGeom prst="rect">
            <a:avLst/>
          </a:prstGeom>
          <a:solidFill>
            <a:schemeClr val="bg1"/>
          </a:solidFill>
          <a:ln w="9525">
            <a:noFill/>
            <a:miter lim="800000"/>
            <a:headEnd/>
            <a:tailEnd/>
          </a:ln>
        </p:spPr>
        <p:txBody>
          <a:bodyPr wrap="none">
            <a:spAutoFit/>
          </a:bodyPr>
          <a:lstStyle/>
          <a:p>
            <a:r>
              <a:rPr lang="en-US" b="1"/>
              <a:t>TesA</a:t>
            </a:r>
          </a:p>
        </p:txBody>
      </p:sp>
      <p:sp>
        <p:nvSpPr>
          <p:cNvPr id="10250" name="Text Box 13"/>
          <p:cNvSpPr txBox="1">
            <a:spLocks noChangeArrowheads="1"/>
          </p:cNvSpPr>
          <p:nvPr/>
        </p:nvSpPr>
        <p:spPr bwMode="auto">
          <a:xfrm>
            <a:off x="7248525" y="1774825"/>
            <a:ext cx="755650" cy="366713"/>
          </a:xfrm>
          <a:prstGeom prst="rect">
            <a:avLst/>
          </a:prstGeom>
          <a:solidFill>
            <a:schemeClr val="bg1"/>
          </a:solidFill>
          <a:ln w="9525">
            <a:noFill/>
            <a:miter lim="800000"/>
            <a:headEnd/>
            <a:tailEnd/>
          </a:ln>
        </p:spPr>
        <p:txBody>
          <a:bodyPr wrap="none">
            <a:spAutoFit/>
          </a:bodyPr>
          <a:lstStyle/>
          <a:p>
            <a:r>
              <a:rPr lang="en-US" b="1"/>
              <a:t>LypA</a:t>
            </a:r>
          </a:p>
        </p:txBody>
      </p:sp>
      <p:sp>
        <p:nvSpPr>
          <p:cNvPr id="10251" name="Text Box 14"/>
          <p:cNvSpPr txBox="1">
            <a:spLocks noChangeArrowheads="1"/>
          </p:cNvSpPr>
          <p:nvPr/>
        </p:nvSpPr>
        <p:spPr bwMode="auto">
          <a:xfrm>
            <a:off x="1101725" y="1774825"/>
            <a:ext cx="755650" cy="366713"/>
          </a:xfrm>
          <a:prstGeom prst="rect">
            <a:avLst/>
          </a:prstGeom>
          <a:solidFill>
            <a:schemeClr val="bg1"/>
          </a:solidFill>
          <a:ln w="9525">
            <a:noFill/>
            <a:miter lim="800000"/>
            <a:headEnd/>
            <a:tailEnd/>
          </a:ln>
        </p:spPr>
        <p:txBody>
          <a:bodyPr wrap="none">
            <a:spAutoFit/>
          </a:bodyPr>
          <a:lstStyle/>
          <a:p>
            <a:r>
              <a:rPr lang="en-US" b="1"/>
              <a:t>None</a:t>
            </a:r>
          </a:p>
        </p:txBody>
      </p:sp>
      <p:pic>
        <p:nvPicPr>
          <p:cNvPr id="13" name="~PP1126.WAV">
            <a:hlinkClick r:id="" action="ppaction://media"/>
          </p:cNvPr>
          <p:cNvPicPr>
            <a:picLocks noRot="1" noChangeAspect="1"/>
          </p:cNvPicPr>
          <p:nvPr>
            <a:wavAudioFile r:embed="rId1" name="~PP1126.WAV"/>
          </p:nvPr>
        </p:nvPicPr>
        <p:blipFill>
          <a:blip r:embed="rId5" cstate="print"/>
          <a:stretch>
            <a:fillRect/>
          </a:stretch>
        </p:blipFill>
        <p:spPr>
          <a:xfrm>
            <a:off x="8620125" y="6334125"/>
            <a:ext cx="304800" cy="304800"/>
          </a:xfrm>
          <a:prstGeom prst="rect">
            <a:avLst/>
          </a:prstGeom>
        </p:spPr>
      </p:pic>
    </p:spTree>
  </p:cSld>
  <p:clrMapOvr>
    <a:masterClrMapping/>
  </p:clrMapOvr>
  <p:transition advTm="99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5536</TotalTime>
  <Words>1056</Words>
  <Application>Microsoft Office PowerPoint</Application>
  <PresentationFormat>On-screen Show (4:3)</PresentationFormat>
  <Paragraphs>184</Paragraphs>
  <Slides>14</Slides>
  <Notes>7</Notes>
  <HiddenSlides>0</HiddenSlides>
  <MMClips>13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Protein Production and Purification</vt:lpstr>
      <vt:lpstr>The E. coli System</vt:lpstr>
      <vt:lpstr>Variables in Protein Production</vt:lpstr>
      <vt:lpstr>Variables in Protein Purification</vt:lpstr>
      <vt:lpstr>E. coli Expression Vectors</vt:lpstr>
      <vt:lpstr>The History of LB Broths</vt:lpstr>
      <vt:lpstr>The LB Broths</vt:lpstr>
      <vt:lpstr>Better Media Formulations</vt:lpstr>
      <vt:lpstr>Medium Composition Makes a Difference</vt:lpstr>
      <vt:lpstr>Medium Composition Makes a Difference</vt:lpstr>
      <vt:lpstr>Not Just More Protein, But More Active Protein</vt:lpstr>
      <vt:lpstr>Recommendations</vt:lpstr>
      <vt:lpstr>Where to Buy</vt:lpstr>
      <vt:lpstr>References</vt:lpstr>
    </vt:vector>
  </TitlesOfParts>
  <Company>AthenaES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Protein Expression</dc:title>
  <dc:creator>Sheldon E. Broedel, Jr., Ph.D.</dc:creator>
  <cp:lastModifiedBy>Sheldon E. Broedel, Jr., Ph.D.</cp:lastModifiedBy>
  <cp:revision>107</cp:revision>
  <dcterms:created xsi:type="dcterms:W3CDTF">2006-09-23T14:50:21Z</dcterms:created>
  <dcterms:modified xsi:type="dcterms:W3CDTF">2014-04-09T14:37:03Z</dcterms:modified>
</cp:coreProperties>
</file>